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  <p:sldMasterId id="2147483685" r:id="rId11"/>
    <p:sldMasterId id="2147483697" r:id="rId12"/>
  </p:sldMasterIdLst>
  <p:notesMasterIdLst>
    <p:notesMasterId r:id="rId47"/>
  </p:notesMasterIdLst>
  <p:sldIdLst>
    <p:sldId id="438" r:id="rId13"/>
    <p:sldId id="387" r:id="rId14"/>
    <p:sldId id="388" r:id="rId15"/>
    <p:sldId id="439" r:id="rId16"/>
    <p:sldId id="440" r:id="rId17"/>
    <p:sldId id="351" r:id="rId18"/>
    <p:sldId id="399" r:id="rId19"/>
    <p:sldId id="401" r:id="rId20"/>
    <p:sldId id="400" r:id="rId21"/>
    <p:sldId id="402" r:id="rId22"/>
    <p:sldId id="403" r:id="rId23"/>
    <p:sldId id="404" r:id="rId24"/>
    <p:sldId id="405" r:id="rId25"/>
    <p:sldId id="406" r:id="rId26"/>
    <p:sldId id="441" r:id="rId27"/>
    <p:sldId id="407" r:id="rId28"/>
    <p:sldId id="412" r:id="rId29"/>
    <p:sldId id="427" r:id="rId30"/>
    <p:sldId id="415" r:id="rId31"/>
    <p:sldId id="416" r:id="rId32"/>
    <p:sldId id="442" r:id="rId33"/>
    <p:sldId id="417" r:id="rId34"/>
    <p:sldId id="408" r:id="rId35"/>
    <p:sldId id="443" r:id="rId36"/>
    <p:sldId id="418" r:id="rId37"/>
    <p:sldId id="436" r:id="rId38"/>
    <p:sldId id="428" r:id="rId39"/>
    <p:sldId id="422" r:id="rId40"/>
    <p:sldId id="444" r:id="rId41"/>
    <p:sldId id="445" r:id="rId42"/>
    <p:sldId id="446" r:id="rId43"/>
    <p:sldId id="423" r:id="rId44"/>
    <p:sldId id="432" r:id="rId45"/>
    <p:sldId id="447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  <p:cmAuthor id="2" name="Robert Clasper" initials="RC" lastIdx="5" clrIdx="1">
    <p:extLst>
      <p:ext uri="{19B8F6BF-5375-455C-9EA6-DF929625EA0E}">
        <p15:presenceInfo xmlns:p15="http://schemas.microsoft.com/office/powerpoint/2012/main" userId="S-1-5-21-942080174-1405750785-8694687-1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B15"/>
    <a:srgbClr val="EFD6D3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676166-6F42-48E5-8EA1-4AD426B489FA}" v="6" dt="2022-06-07T14:02:05.2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0" autoAdjust="0"/>
    <p:restoredTop sz="95918" autoAdjust="0"/>
  </p:normalViewPr>
  <p:slideViewPr>
    <p:cSldViewPr snapToGrid="0" snapToObjects="1">
      <p:cViewPr varScale="1">
        <p:scale>
          <a:sx n="70" d="100"/>
          <a:sy n="70" d="100"/>
        </p:scale>
        <p:origin x="114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 Cooper" userId="eb5abc84-1059-4fb7-a096-9b67c5419155" providerId="ADAL" clId="{55676166-6F42-48E5-8EA1-4AD426B489FA}"/>
    <pc:docChg chg="custSel modSld">
      <pc:chgData name="Mat Cooper" userId="eb5abc84-1059-4fb7-a096-9b67c5419155" providerId="ADAL" clId="{55676166-6F42-48E5-8EA1-4AD426B489FA}" dt="2022-06-07T14:02:05.250" v="11"/>
      <pc:docMkLst>
        <pc:docMk/>
      </pc:docMkLst>
      <pc:sldChg chg="addSp modSp mod">
        <pc:chgData name="Mat Cooper" userId="eb5abc84-1059-4fb7-a096-9b67c5419155" providerId="ADAL" clId="{55676166-6F42-48E5-8EA1-4AD426B489FA}" dt="2022-06-07T14:02:05.250" v="11"/>
        <pc:sldMkLst>
          <pc:docMk/>
          <pc:sldMk cId="1666816934" sldId="436"/>
        </pc:sldMkLst>
        <pc:spChg chg="add mod replST">
          <ac:chgData name="Mat Cooper" userId="eb5abc84-1059-4fb7-a096-9b67c5419155" providerId="ADAL" clId="{55676166-6F42-48E5-8EA1-4AD426B489FA}" dt="2022-06-07T14:02:05.249" v="10"/>
          <ac:spMkLst>
            <pc:docMk/>
            <pc:sldMk cId="1666816934" sldId="436"/>
            <ac:spMk id="2" creationId="{D4460634-0395-85FB-20E2-FEFAF4C0CB3C}"/>
          </ac:spMkLst>
        </pc:spChg>
        <pc:spChg chg="add mod replST">
          <ac:chgData name="Mat Cooper" userId="eb5abc84-1059-4fb7-a096-9b67c5419155" providerId="ADAL" clId="{55676166-6F42-48E5-8EA1-4AD426B489FA}" dt="2022-06-07T14:02:05.249" v="10"/>
          <ac:spMkLst>
            <pc:docMk/>
            <pc:sldMk cId="1666816934" sldId="436"/>
            <ac:spMk id="3" creationId="{3F31A1E5-B73D-7445-5BAE-2704EF6845A7}"/>
          </ac:spMkLst>
        </pc:spChg>
        <pc:grpChg chg="add mod">
          <ac:chgData name="Mat Cooper" userId="eb5abc84-1059-4fb7-a096-9b67c5419155" providerId="ADAL" clId="{55676166-6F42-48E5-8EA1-4AD426B489FA}" dt="2022-06-07T14:02:05.250" v="11"/>
          <ac:grpSpMkLst>
            <pc:docMk/>
            <pc:sldMk cId="1666816934" sldId="436"/>
            <ac:grpSpMk id="4" creationId="{822A158F-EA2F-8F7A-0534-D96FAD2DB5B1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07/06/2022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363-69A2-4EEA-80E8-D6C777A13D7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7D7B-94C4-472C-ABD9-74BEFCB4D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083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363-69A2-4EEA-80E8-D6C777A13D7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7D7B-94C4-472C-ABD9-74BEFCB4D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713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363-69A2-4EEA-80E8-D6C777A13D7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7D7B-94C4-472C-ABD9-74BEFCB4D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336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363-69A2-4EEA-80E8-D6C777A13D7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7D7B-94C4-472C-ABD9-74BEFCB4D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925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363-69A2-4EEA-80E8-D6C777A13D7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7D7B-94C4-472C-ABD9-74BEFCB4D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096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363-69A2-4EEA-80E8-D6C777A13D7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7D7B-94C4-472C-ABD9-74BEFCB4D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953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363-69A2-4EEA-80E8-D6C777A13D7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7D7B-94C4-472C-ABD9-74BEFCB4D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012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363-69A2-4EEA-80E8-D6C777A13D7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7D7B-94C4-472C-ABD9-74BEFCB4D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93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363-69A2-4EEA-80E8-D6C777A13D7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7D7B-94C4-472C-ABD9-74BEFCB4D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79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363-69A2-4EEA-80E8-D6C777A13D7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7D7B-94C4-472C-ABD9-74BEFCB4D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60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07/06/2022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A363-69A2-4EEA-80E8-D6C777A13D7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B7D7B-94C4-472C-ABD9-74BEFCB4DB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500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A7D4CF6-A523-B245-813D-5D31F2D521BD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E9F083B-EE2C-D446-9053-9C68891A4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387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A7D4CF6-A523-B245-813D-5D31F2D521BD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E9F083B-EE2C-D446-9053-9C68891A4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777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553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A7D4CF6-A523-B245-813D-5D31F2D521BD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E9F083B-EE2C-D446-9053-9C68891A4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977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A7D4CF6-A523-B245-813D-5D31F2D521BD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E9F083B-EE2C-D446-9053-9C68891A4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890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A7D4CF6-A523-B245-813D-5D31F2D521BD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E9F083B-EE2C-D446-9053-9C68891A4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847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A7D4CF6-A523-B245-813D-5D31F2D521BD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E9F083B-EE2C-D446-9053-9C68891A4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367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A7D4CF6-A523-B245-813D-5D31F2D521BD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E9F083B-EE2C-D446-9053-9C68891A4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8503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9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A7D4CF6-A523-B245-813D-5D31F2D521BD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E9F083B-EE2C-D446-9053-9C68891A4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902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95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A7D4CF6-A523-B245-813D-5D31F2D521BD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E9F083B-EE2C-D446-9053-9C68891A4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48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A7D4CF6-A523-B245-813D-5D31F2D521BD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E9F083B-EE2C-D446-9053-9C68891A4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423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FA7D4CF6-A523-B245-813D-5D31F2D521BD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7E9F083B-EE2C-D446-9053-9C68891A4F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0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9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3A363-69A2-4EEA-80E8-D6C777A13D75}" type="datetimeFigureOut">
              <a:rPr lang="en-GB" smtClean="0"/>
              <a:t>07/06/2022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B7D7B-94C4-472C-ABD9-74BEFCB4DBD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0354AA-535B-4B97-A46A-D400A635DD1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" y="0"/>
            <a:ext cx="9143111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D9A21F-05A0-413F-82FD-40363D4784D7}"/>
              </a:ext>
            </a:extLst>
          </p:cNvPr>
          <p:cNvSpPr/>
          <p:nvPr userDrawn="1"/>
        </p:nvSpPr>
        <p:spPr>
          <a:xfrm>
            <a:off x="0" y="6133160"/>
            <a:ext cx="9144000" cy="722710"/>
          </a:xfrm>
          <a:prstGeom prst="rect">
            <a:avLst/>
          </a:prstGeom>
          <a:solidFill>
            <a:srgbClr val="EFD6D3"/>
          </a:solidFill>
          <a:ln>
            <a:solidFill>
              <a:srgbClr val="EFD6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915E98-CDC5-49BA-BE2B-1995E38CA30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091058" y="5831188"/>
            <a:ext cx="651667" cy="65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3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A87B46-9BE3-1C4F-A1B8-788C7773E1AA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68000">
                <a:srgbClr val="F1D5D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62" dirty="0"/>
          </a:p>
        </p:txBody>
      </p:sp>
      <p:pic>
        <p:nvPicPr>
          <p:cNvPr id="1026" name="Picture 2" descr="Rose Clip Art - Cartoon Beauty And The Beast Rose, HD Png Download - kindpng">
            <a:extLst>
              <a:ext uri="{FF2B5EF4-FFF2-40B4-BE49-F238E27FC236}">
                <a16:creationId xmlns:a16="http://schemas.microsoft.com/office/drawing/2014/main" id="{EF1F6075-4564-4F40-A938-2A18F709CE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39882">
            <a:off x="2103817" y="-924861"/>
            <a:ext cx="10382846" cy="1095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0D65289C-229A-F540-B54C-97431C6917C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05559" y="210110"/>
            <a:ext cx="802268" cy="8691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53121C-F83D-2A42-81E5-90AF368620AF}"/>
              </a:ext>
            </a:extLst>
          </p:cNvPr>
          <p:cNvSpPr txBox="1"/>
          <p:nvPr userDrawn="1"/>
        </p:nvSpPr>
        <p:spPr>
          <a:xfrm>
            <a:off x="1317289" y="79647"/>
            <a:ext cx="7670433" cy="6605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92" b="1" dirty="0">
                <a:ln w="1270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941B15"/>
                </a:solidFill>
                <a:ea typeface="KBDUNKTANK" panose="02000603000000000000" pitchFamily="2" charset="0"/>
              </a:rPr>
              <a:t>GCSE pre-examination workshop 2022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17F10-E872-0347-B45F-66B6F13F08D0}"/>
              </a:ext>
            </a:extLst>
          </p:cNvPr>
          <p:cNvSpPr txBox="1"/>
          <p:nvPr userDrawn="1"/>
        </p:nvSpPr>
        <p:spPr>
          <a:xfrm>
            <a:off x="1317289" y="646038"/>
            <a:ext cx="2825966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215" dirty="0"/>
              <a:t>Edexcel Higher paper 3</a:t>
            </a:r>
          </a:p>
        </p:txBody>
      </p:sp>
    </p:spTree>
    <p:extLst>
      <p:ext uri="{BB962C8B-B14F-4D97-AF65-F5344CB8AC3E}">
        <p14:creationId xmlns:p14="http://schemas.microsoft.com/office/powerpoint/2010/main" val="156630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0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11" Type="http://schemas.openxmlformats.org/officeDocument/2006/relationships/image" Target="../media/image15.png"/><Relationship Id="rId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1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9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0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4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2627AD6-5E06-AB44-A005-F697763B07D4}"/>
              </a:ext>
            </a:extLst>
          </p:cNvPr>
          <p:cNvSpPr/>
          <p:nvPr/>
        </p:nvSpPr>
        <p:spPr>
          <a:xfrm>
            <a:off x="517186" y="1419445"/>
            <a:ext cx="8109630" cy="483036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GB" sz="1662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23D110-A308-DD4E-9BBF-8779DEC2B504}"/>
                  </a:ext>
                </a:extLst>
              </p:cNvPr>
              <p:cNvSpPr txBox="1"/>
              <p:nvPr/>
            </p:nvSpPr>
            <p:spPr>
              <a:xfrm>
                <a:off x="517185" y="1419445"/>
                <a:ext cx="8109630" cy="42085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22041"/>
                <a:endParaRPr lang="en-GB" sz="1108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algn="ctr" defTabSz="422041"/>
                <a:r>
                  <a:rPr lang="en-GB" sz="3692" dirty="0">
                    <a:solidFill>
                      <a:srgbClr val="941B15"/>
                    </a:solidFill>
                    <a:latin typeface="Calibri" panose="020F0502020204030204"/>
                  </a:rPr>
                  <a:t>While you are waiting…</a:t>
                </a:r>
              </a:p>
              <a:p>
                <a:pPr algn="ctr" defTabSz="422041"/>
                <a:endParaRPr lang="en-GB" sz="1108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lvl="0" algn="ctr" defTabSz="422041"/>
                <a:r>
                  <a:rPr lang="en-GB" sz="2215" dirty="0">
                    <a:solidFill>
                      <a:prstClr val="black"/>
                    </a:solidFill>
                  </a:rPr>
                  <a:t>Check your calculator!</a:t>
                </a:r>
              </a:p>
              <a:p>
                <a:pPr defTabSz="422041"/>
                <a:endParaRPr lang="en-GB" sz="2215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marL="316531" lvl="0" indent="-316531" defTabSz="422041">
                  <a:buFont typeface="Arial" panose="020B0604020202020204" pitchFamily="34" charset="0"/>
                  <a:buChar char="•"/>
                </a:pPr>
                <a:r>
                  <a:rPr lang="en-GB" sz="2215" dirty="0">
                    <a:solidFill>
                      <a:prstClr val="black"/>
                    </a:solidFill>
                  </a:rPr>
                  <a:t>Find the square root of 943</a:t>
                </a:r>
              </a:p>
              <a:p>
                <a:pPr marL="316531" lvl="0" indent="-316531" defTabSz="422041">
                  <a:buFont typeface="Arial" panose="020B0604020202020204" pitchFamily="34" charset="0"/>
                  <a:buChar char="•"/>
                </a:pPr>
                <a:endParaRPr lang="en-GB" sz="2215" dirty="0">
                  <a:solidFill>
                    <a:prstClr val="black"/>
                  </a:solidFill>
                </a:endParaRPr>
              </a:p>
              <a:p>
                <a:pPr marL="316531" lvl="0" indent="-316531" defTabSz="422041">
                  <a:buFont typeface="Arial" panose="020B0604020202020204" pitchFamily="34" charset="0"/>
                  <a:buChar char="•"/>
                </a:pPr>
                <a:endParaRPr lang="en-GB" sz="2215" dirty="0">
                  <a:solidFill>
                    <a:prstClr val="black"/>
                  </a:solidFill>
                </a:endParaRPr>
              </a:p>
              <a:p>
                <a:pPr marL="316531" lvl="0" indent="-316531" defTabSz="422041">
                  <a:buFont typeface="Arial" panose="020B0604020202020204" pitchFamily="34" charset="0"/>
                  <a:buChar char="•"/>
                </a:pPr>
                <a:r>
                  <a:rPr lang="en-GB" sz="2215" dirty="0">
                    <a:solidFill>
                      <a:prstClr val="black"/>
                    </a:solidFill>
                  </a:rPr>
                  <a:t>Work 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15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15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215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215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of 5676</a:t>
                </a:r>
              </a:p>
              <a:p>
                <a:pPr marL="316531" lvl="0" indent="-316531" defTabSz="422041">
                  <a:buFont typeface="Arial" panose="020B0604020202020204" pitchFamily="34" charset="0"/>
                  <a:buChar char="•"/>
                </a:pPr>
                <a:endParaRPr lang="en-GB" sz="2215" dirty="0">
                  <a:solidFill>
                    <a:prstClr val="black"/>
                  </a:solidFill>
                </a:endParaRPr>
              </a:p>
              <a:p>
                <a:pPr lvl="0" defTabSz="422041"/>
                <a:endParaRPr lang="en-GB" sz="2215" dirty="0">
                  <a:solidFill>
                    <a:prstClr val="black"/>
                  </a:solidFill>
                </a:endParaRPr>
              </a:p>
              <a:p>
                <a:pPr marL="316531" lvl="0" indent="-316531" defTabSz="422041">
                  <a:buFont typeface="Arial" panose="020B0604020202020204" pitchFamily="34" charset="0"/>
                  <a:buChar char="•"/>
                </a:pPr>
                <a:r>
                  <a:rPr lang="en-GB" sz="2215" dirty="0">
                    <a:solidFill>
                      <a:prstClr val="black"/>
                    </a:solidFill>
                  </a:rPr>
                  <a:t>Work out </a:t>
                </a:r>
                <a14:m>
                  <m:oMath xmlns:m="http://schemas.openxmlformats.org/officeDocument/2006/math">
                    <m:r>
                      <a:rPr lang="en-US" sz="2215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−6−3</m:t>
                    </m:r>
                    <m:r>
                      <a:rPr lang="en-US" sz="2215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×−7</m:t>
                    </m:r>
                  </m:oMath>
                </a14:m>
                <a:endParaRPr lang="en-GB" sz="2215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23D110-A308-DD4E-9BBF-8779DEC2B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85" y="1419445"/>
                <a:ext cx="8109630" cy="4208524"/>
              </a:xfrm>
              <a:prstGeom prst="rect">
                <a:avLst/>
              </a:prstGeom>
              <a:blipFill>
                <a:blip r:embed="rId2"/>
                <a:stretch>
                  <a:fillRect l="-902" b="-20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D819556-E944-49F4-A315-930C30DBA3F1}"/>
              </a:ext>
            </a:extLst>
          </p:cNvPr>
          <p:cNvSpPr txBox="1"/>
          <p:nvPr/>
        </p:nvSpPr>
        <p:spPr>
          <a:xfrm>
            <a:off x="5025102" y="2996464"/>
            <a:ext cx="1173719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2215" dirty="0">
                <a:solidFill>
                  <a:srgbClr val="941B15"/>
                </a:solidFill>
                <a:latin typeface="Calibri" panose="020F0502020204030204"/>
              </a:rPr>
              <a:t>30.708…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1DE90E-B5BF-4C73-A24E-6091DC95E8D2}"/>
              </a:ext>
            </a:extLst>
          </p:cNvPr>
          <p:cNvSpPr txBox="1"/>
          <p:nvPr/>
        </p:nvSpPr>
        <p:spPr>
          <a:xfrm>
            <a:off x="5073226" y="4018834"/>
            <a:ext cx="761747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US" sz="2215" dirty="0">
                <a:solidFill>
                  <a:srgbClr val="941B15"/>
                </a:solidFill>
                <a:latin typeface="Calibri" panose="020F0502020204030204"/>
              </a:rPr>
              <a:t>3612</a:t>
            </a:r>
            <a:endParaRPr lang="en-GB" sz="2215" dirty="0">
              <a:solidFill>
                <a:srgbClr val="941B15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9468A0-2CB4-4EF7-ADFF-AFF6C74F7196}"/>
              </a:ext>
            </a:extLst>
          </p:cNvPr>
          <p:cNvSpPr txBox="1"/>
          <p:nvPr/>
        </p:nvSpPr>
        <p:spPr>
          <a:xfrm>
            <a:off x="5073226" y="5221957"/>
            <a:ext cx="473206" cy="43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2215" dirty="0">
                <a:solidFill>
                  <a:srgbClr val="941B15"/>
                </a:solidFill>
                <a:latin typeface="Calibri" panose="020F0502020204030204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21945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4111644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Algebra : Change subject of a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/>
              <p:nvPr/>
            </p:nvSpPr>
            <p:spPr>
              <a:xfrm>
                <a:off x="757514" y="606746"/>
                <a:ext cx="7472085" cy="1996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Make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the subject </a:t>
                </a:r>
                <a:r>
                  <a:rPr lang="en-GB" sz="2800">
                    <a:solidFill>
                      <a:prstClr val="black"/>
                    </a:solidFill>
                    <a:latin typeface="Calibri" panose="020F0502020204030204" pitchFamily="34" charset="0"/>
                  </a:rPr>
                  <a:t>of the 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formula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pPr lvl="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  <a:p>
                <a:pPr lvl="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  <a:p>
                <a:pPr lvl="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14" y="606746"/>
                <a:ext cx="7472085" cy="1996957"/>
              </a:xfrm>
              <a:prstGeom prst="rect">
                <a:avLst/>
              </a:prstGeom>
              <a:blipFill>
                <a:blip r:embed="rId3"/>
                <a:stretch>
                  <a:fillRect l="-16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/>
              <p:nvPr/>
            </p:nvSpPr>
            <p:spPr>
              <a:xfrm>
                <a:off x="6001498" y="1605224"/>
                <a:ext cx="198747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b="0" i="1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a:rPr lang="en-GB" sz="2800" b="0" i="1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2800" b="0" i="1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sz="2800" dirty="0">
                    <a:solidFill>
                      <a:srgbClr val="941B15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498" y="1605224"/>
                <a:ext cx="198747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88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/>
              <p:nvPr/>
            </p:nvSpPr>
            <p:spPr>
              <a:xfrm>
                <a:off x="757514" y="557393"/>
                <a:ext cx="799185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2800" dirty="0">
                    <a:latin typeface="Calibri" panose="020F0502020204030204" pitchFamily="34" charset="0"/>
                  </a:rPr>
                  <a:t>A sandwich costs £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and a chocolate bar costs £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.</a:t>
                </a:r>
              </a:p>
              <a:p>
                <a:pPr lvl="0"/>
                <a:endParaRPr lang="en-GB" sz="2800" dirty="0">
                  <a:latin typeface="Calibri" panose="020F0502020204030204" pitchFamily="34" charset="0"/>
                </a:endParaRPr>
              </a:p>
              <a:p>
                <a:pPr lvl="0"/>
                <a:r>
                  <a:rPr lang="en-GB" sz="2800" dirty="0">
                    <a:latin typeface="Calibri" panose="020F0502020204030204" pitchFamily="34" charset="0"/>
                  </a:rPr>
                  <a:t>Write an expression for the total cost of buying five sandwiches and three chocolate bars.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14" y="557393"/>
                <a:ext cx="7991850" cy="1815882"/>
              </a:xfrm>
              <a:prstGeom prst="rect">
                <a:avLst/>
              </a:prstGeom>
              <a:blipFill>
                <a:blip r:embed="rId3"/>
                <a:stretch>
                  <a:fillRect l="-1526" t="-3020" b="-87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425410"/>
            <a:ext cx="419652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Algebra : Forming an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40434" y="1845425"/>
                <a:ext cx="1440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2800" dirty="0">
                  <a:solidFill>
                    <a:srgbClr val="941B15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434" y="1845425"/>
                <a:ext cx="144020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553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757514" y="612344"/>
            <a:ext cx="8248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Calibri" panose="020F0502020204030204" pitchFamily="34" charset="0"/>
              </a:rPr>
              <a:t>W</a:t>
            </a:r>
            <a:r>
              <a:rPr lang="en-GB" sz="2800" dirty="0">
                <a:latin typeface="Calibri" panose="020F0502020204030204" pitchFamily="34" charset="0"/>
              </a:rPr>
              <a:t>rite the expressions on the cards as single fractions.</a:t>
            </a:r>
          </a:p>
          <a:p>
            <a:pPr lvl="0"/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2974296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Algebra: Algebraic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18">
                <a:extLst>
                  <a:ext uri="{FF2B5EF4-FFF2-40B4-BE49-F238E27FC236}">
                    <a16:creationId xmlns:a16="http://schemas.microsoft.com/office/drawing/2014/main" id="{7C5DE3E6-D522-4F87-B2FC-F0DCE27D8AED}"/>
                  </a:ext>
                </a:extLst>
              </p:cNvPr>
              <p:cNvSpPr/>
              <p:nvPr/>
            </p:nvSpPr>
            <p:spPr>
              <a:xfrm>
                <a:off x="758618" y="1469165"/>
                <a:ext cx="2053474" cy="81683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ounded Rectangle 18">
                <a:extLst>
                  <a:ext uri="{FF2B5EF4-FFF2-40B4-BE49-F238E27FC236}">
                    <a16:creationId xmlns:a16="http://schemas.microsoft.com/office/drawing/2014/main" id="{7C5DE3E6-D522-4F87-B2FC-F0DCE27D8A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18" y="1469165"/>
                <a:ext cx="2053474" cy="8168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8">
                <a:extLst>
                  <a:ext uri="{FF2B5EF4-FFF2-40B4-BE49-F238E27FC236}">
                    <a16:creationId xmlns:a16="http://schemas.microsoft.com/office/drawing/2014/main" id="{2FC2F2B0-A61A-4410-A32E-0B6AD5BAB19F}"/>
                  </a:ext>
                </a:extLst>
              </p:cNvPr>
              <p:cNvSpPr/>
              <p:nvPr/>
            </p:nvSpPr>
            <p:spPr>
              <a:xfrm>
                <a:off x="3290963" y="1469165"/>
                <a:ext cx="2053474" cy="81683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8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ounded Rectangle 18">
                <a:extLst>
                  <a:ext uri="{FF2B5EF4-FFF2-40B4-BE49-F238E27FC236}">
                    <a16:creationId xmlns:a16="http://schemas.microsoft.com/office/drawing/2014/main" id="{2FC2F2B0-A61A-4410-A32E-0B6AD5BAB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963" y="1469165"/>
                <a:ext cx="2053474" cy="8168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0315F6-A4A9-407F-B38C-A5ADB52DB6FA}"/>
                  </a:ext>
                </a:extLst>
              </p:cNvPr>
              <p:cNvSpPr txBox="1"/>
              <p:nvPr/>
            </p:nvSpPr>
            <p:spPr>
              <a:xfrm>
                <a:off x="1641091" y="2497956"/>
                <a:ext cx="674479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941B15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0315F6-A4A9-407F-B38C-A5ADB52DB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091" y="2497956"/>
                <a:ext cx="674479" cy="9103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6B9CD3-3151-41FA-8A05-2FC076AC6ABF}"/>
                  </a:ext>
                </a:extLst>
              </p:cNvPr>
              <p:cNvSpPr txBox="1"/>
              <p:nvPr/>
            </p:nvSpPr>
            <p:spPr>
              <a:xfrm>
                <a:off x="4000467" y="2463402"/>
                <a:ext cx="674480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b="0" i="1" smtClean="0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941B15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6B9CD3-3151-41FA-8A05-2FC076AC6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467" y="2463402"/>
                <a:ext cx="674480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8">
                <a:extLst>
                  <a:ext uri="{FF2B5EF4-FFF2-40B4-BE49-F238E27FC236}">
                    <a16:creationId xmlns:a16="http://schemas.microsoft.com/office/drawing/2014/main" id="{4AB5C7C4-FEBF-4852-AE7E-9EA462E4C4F1}"/>
                  </a:ext>
                </a:extLst>
              </p:cNvPr>
              <p:cNvSpPr/>
              <p:nvPr/>
            </p:nvSpPr>
            <p:spPr>
              <a:xfrm>
                <a:off x="5812077" y="1464989"/>
                <a:ext cx="2943616" cy="81683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+1)(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+2)</m:t>
                        </m:r>
                      </m:den>
                    </m:f>
                    <m:r>
                      <a:rPr lang="en-GB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GB" sz="2800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Rounded Rectangle 18">
                <a:extLst>
                  <a:ext uri="{FF2B5EF4-FFF2-40B4-BE49-F238E27FC236}">
                    <a16:creationId xmlns:a16="http://schemas.microsoft.com/office/drawing/2014/main" id="{4AB5C7C4-FEBF-4852-AE7E-9EA462E4C4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077" y="1464989"/>
                <a:ext cx="2943616" cy="8168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39DA3E-382C-4B48-8708-F223A62EC4E9}"/>
                  </a:ext>
                </a:extLst>
              </p:cNvPr>
              <p:cNvSpPr txBox="1"/>
              <p:nvPr/>
            </p:nvSpPr>
            <p:spPr>
              <a:xfrm>
                <a:off x="6409312" y="2463402"/>
                <a:ext cx="2182476" cy="986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en-US" sz="2800" b="0" i="1" smtClean="0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b="0" i="1" smtClean="0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  <m:t>+2)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941B15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039DA3E-382C-4B48-8708-F223A62EC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312" y="2463402"/>
                <a:ext cx="2182476" cy="98680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819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358579"/>
            <a:ext cx="4596362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Algebra: Set up and solve an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/>
              <p:nvPr/>
            </p:nvSpPr>
            <p:spPr>
              <a:xfrm>
                <a:off x="757514" y="612344"/>
                <a:ext cx="7903728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2800" dirty="0">
                    <a:latin typeface="Calibri" panose="020F0502020204030204" pitchFamily="34" charset="0"/>
                  </a:rPr>
                  <a:t>Tommy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years old.</a:t>
                </a:r>
              </a:p>
              <a:p>
                <a:pPr lvl="0"/>
                <a:r>
                  <a:rPr lang="en-US" sz="2800" dirty="0">
                    <a:latin typeface="Calibri" panose="020F0502020204030204" pitchFamily="34" charset="0"/>
                  </a:rPr>
                  <a:t>D</a:t>
                </a:r>
                <a:r>
                  <a:rPr lang="en-GB" sz="2800" dirty="0" err="1">
                    <a:latin typeface="Calibri" panose="020F0502020204030204" pitchFamily="34" charset="0"/>
                  </a:rPr>
                  <a:t>exter</a:t>
                </a:r>
                <a:r>
                  <a:rPr lang="en-GB" sz="2800" dirty="0">
                    <a:latin typeface="Calibri" panose="020F0502020204030204" pitchFamily="34" charset="0"/>
                  </a:rPr>
                  <a:t> is twice as old as Tommy.</a:t>
                </a:r>
              </a:p>
              <a:p>
                <a:pPr lvl="0"/>
                <a:r>
                  <a:rPr lang="en-US" sz="2800" dirty="0">
                    <a:latin typeface="Calibri" panose="020F0502020204030204" pitchFamily="34" charset="0"/>
                  </a:rPr>
                  <a:t>Whitney is 5 years younger than Dexter.</a:t>
                </a:r>
              </a:p>
              <a:p>
                <a:pPr lvl="0"/>
                <a:r>
                  <a:rPr lang="en-US" sz="2800" dirty="0">
                    <a:latin typeface="Calibri" panose="020F0502020204030204" pitchFamily="34" charset="0"/>
                  </a:rPr>
                  <a:t>The sum of their ages is 35</a:t>
                </a:r>
              </a:p>
              <a:p>
                <a:pPr lvl="0"/>
                <a:r>
                  <a:rPr lang="en-US" sz="2800" dirty="0">
                    <a:latin typeface="Calibri" panose="020F0502020204030204" pitchFamily="34" charset="0"/>
                  </a:rPr>
                  <a:t>Form an equation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and work out  Whitney’s age.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14" y="612344"/>
                <a:ext cx="7903728" cy="2246769"/>
              </a:xfrm>
              <a:prstGeom prst="rect">
                <a:avLst/>
              </a:prstGeom>
              <a:blipFill>
                <a:blip r:embed="rId3"/>
                <a:stretch>
                  <a:fillRect l="-1542" t="-2439" b="-6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709377" y="3198167"/>
                <a:ext cx="259955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dirty="0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−5=35</m:t>
                    </m:r>
                  </m:oMath>
                </a14:m>
                <a:r>
                  <a:rPr lang="en-US" sz="2800" dirty="0">
                    <a:solidFill>
                      <a:srgbClr val="941B15"/>
                    </a:solidFill>
                  </a:rPr>
                  <a:t> </a:t>
                </a:r>
              </a:p>
              <a:p>
                <a:r>
                  <a:rPr lang="en-US" sz="2800" dirty="0">
                    <a:solidFill>
                      <a:srgbClr val="941B15"/>
                    </a:solidFill>
                  </a:rPr>
                  <a:t>Whitney is 11</a:t>
                </a:r>
                <a:endParaRPr lang="en-GB" sz="2800" dirty="0">
                  <a:solidFill>
                    <a:srgbClr val="941B15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377" y="3198167"/>
                <a:ext cx="2599559" cy="954107"/>
              </a:xfrm>
              <a:prstGeom prst="rect">
                <a:avLst/>
              </a:prstGeom>
              <a:blipFill>
                <a:blip r:embed="rId4"/>
                <a:stretch>
                  <a:fillRect l="-493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415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/>
              <p:nvPr/>
            </p:nvSpPr>
            <p:spPr>
              <a:xfrm>
                <a:off x="757514" y="557393"/>
                <a:ext cx="7265407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dirty="0">
                    <a:latin typeface="Calibri" panose="020F0502020204030204" pitchFamily="34" charset="0"/>
                  </a:rPr>
                  <a:t>Solve the simultaneous equations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=41</m:t>
                      </m:r>
                    </m:oMath>
                  </m:oMathPara>
                </a14:m>
                <a:endParaRPr lang="en-US" sz="2800" b="0" dirty="0">
                  <a:latin typeface="Calibri" panose="020F0502020204030204" pitchFamily="34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14" y="557393"/>
                <a:ext cx="7265407" cy="1384995"/>
              </a:xfrm>
              <a:prstGeom prst="rect">
                <a:avLst/>
              </a:prstGeom>
              <a:blipFill>
                <a:blip r:embed="rId3"/>
                <a:stretch>
                  <a:fillRect l="-1678" t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6018510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Algebra: Simultaneous equations linear/quadratic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47354" y="2556413"/>
                <a:ext cx="272933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=4, </m:t>
                    </m:r>
                    <m:r>
                      <a:rPr lang="en-US" sz="2800" b="0" i="1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800" b="0" dirty="0">
                    <a:solidFill>
                      <a:srgbClr val="941B15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=−5,</m:t>
                    </m:r>
                    <m:r>
                      <a:rPr lang="en-US" sz="2800" b="0" i="1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r>
                  <a:rPr lang="en-GB" sz="2800" dirty="0">
                    <a:solidFill>
                      <a:srgbClr val="941B15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354" y="2556413"/>
                <a:ext cx="2729337" cy="9541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8356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/>
              <p:nvPr/>
            </p:nvSpPr>
            <p:spPr>
              <a:xfrm>
                <a:off x="757514" y="557393"/>
                <a:ext cx="7735133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dirty="0"/>
                  <a:t>Find the gradient of the straight line with equation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14" y="557393"/>
                <a:ext cx="7735133" cy="954107"/>
              </a:xfrm>
              <a:prstGeom prst="rect">
                <a:avLst/>
              </a:prstGeom>
              <a:blipFill>
                <a:blip r:embed="rId3"/>
                <a:stretch>
                  <a:fillRect l="-1576" t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6018510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Algebra: Gradient of a straight line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03657" y="1160699"/>
                <a:ext cx="418704" cy="7016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dirty="0" smtClean="0">
                            <a:solidFill>
                              <a:srgbClr val="941B1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941B1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941B1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800" dirty="0">
                    <a:solidFill>
                      <a:srgbClr val="941B15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657" y="1160699"/>
                <a:ext cx="418704" cy="7016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40688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757514" y="557393"/>
            <a:ext cx="7540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latin typeface="Calibri" panose="020F0502020204030204" pitchFamily="34" charset="0"/>
              </a:rPr>
              <a:t>Write 195 minutes in hours.</a:t>
            </a: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4596362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RPRoC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: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41EE00-4DCD-4751-8EE5-3FC8F398C74D}"/>
              </a:ext>
            </a:extLst>
          </p:cNvPr>
          <p:cNvSpPr txBox="1"/>
          <p:nvPr/>
        </p:nvSpPr>
        <p:spPr>
          <a:xfrm>
            <a:off x="3156247" y="1578259"/>
            <a:ext cx="2743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2800" dirty="0">
                <a:solidFill>
                  <a:srgbClr val="941B15"/>
                </a:solidFill>
                <a:latin typeface="Calibri" panose="020F0502020204030204"/>
              </a:rPr>
              <a:t>3.25 hours</a:t>
            </a:r>
          </a:p>
          <a:p>
            <a:pPr defTabSz="422041"/>
            <a:endParaRPr lang="en-GB" sz="2800" dirty="0">
              <a:solidFill>
                <a:srgbClr val="941B15"/>
              </a:solidFill>
              <a:latin typeface="Calibri" panose="020F0502020204030204"/>
            </a:endParaRPr>
          </a:p>
          <a:p>
            <a:pPr defTabSz="422041"/>
            <a:endParaRPr lang="en-GB" sz="2800" dirty="0">
              <a:solidFill>
                <a:srgbClr val="941B15"/>
              </a:solidFill>
              <a:latin typeface="Calibri" panose="020F0502020204030204"/>
            </a:endParaRPr>
          </a:p>
          <a:p>
            <a:pPr defTabSz="422041"/>
            <a:endParaRPr lang="en-GB" sz="2800" dirty="0">
              <a:solidFill>
                <a:srgbClr val="941B15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02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757514" y="557393"/>
            <a:ext cx="72654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latin typeface="Calibri" panose="020F0502020204030204" pitchFamily="34" charset="0"/>
              </a:rPr>
              <a:t>A pair of shoes costs £45. </a:t>
            </a:r>
          </a:p>
          <a:p>
            <a:pPr lvl="0"/>
            <a:r>
              <a:rPr lang="en-GB" sz="2800" dirty="0">
                <a:latin typeface="Calibri" panose="020F0502020204030204" pitchFamily="34" charset="0"/>
              </a:rPr>
              <a:t>The price is decreased by 15% in a sale. </a:t>
            </a:r>
          </a:p>
          <a:p>
            <a:pPr lvl="0"/>
            <a:r>
              <a:rPr lang="en-GB" sz="2800" dirty="0">
                <a:latin typeface="Calibri" panose="020F0502020204030204" pitchFamily="34" charset="0"/>
              </a:rPr>
              <a:t>What is the price of the shoes in the sale?</a:t>
            </a:r>
          </a:p>
        </p:txBody>
      </p:sp>
      <p:sp>
        <p:nvSpPr>
          <p:cNvPr id="58" name="Rounded Rectangle 18">
            <a:extLst>
              <a:ext uri="{FF2B5EF4-FFF2-40B4-BE49-F238E27FC236}">
                <a16:creationId xmlns:a16="http://schemas.microsoft.com/office/drawing/2014/main" id="{0A4E1FB0-00E8-4365-9E64-1DD4143F6DE6}"/>
              </a:ext>
            </a:extLst>
          </p:cNvPr>
          <p:cNvSpPr/>
          <p:nvPr/>
        </p:nvSpPr>
        <p:spPr>
          <a:xfrm>
            <a:off x="166468" y="6425410"/>
            <a:ext cx="5203817" cy="43259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RPRoC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: Percentage decrease &amp; Reverse percentage</a:t>
            </a:r>
          </a:p>
          <a:p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7214730" y="1566835"/>
            <a:ext cx="2094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941B15"/>
                </a:solidFill>
                <a:latin typeface="Calibri" panose="020F0502020204030204" pitchFamily="34" charset="0"/>
              </a:rPr>
              <a:t>£38.25</a:t>
            </a:r>
          </a:p>
        </p:txBody>
      </p:sp>
      <p:sp>
        <p:nvSpPr>
          <p:cNvPr id="2" name="Rectangle 1"/>
          <p:cNvSpPr/>
          <p:nvPr/>
        </p:nvSpPr>
        <p:spPr>
          <a:xfrm>
            <a:off x="798284" y="3091099"/>
            <a:ext cx="74029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latin typeface="Calibri" panose="020F0502020204030204" pitchFamily="34" charset="0"/>
              </a:rPr>
              <a:t>Another pair of shoes cost £34 in the sale</a:t>
            </a:r>
          </a:p>
          <a:p>
            <a:pPr lvl="0"/>
            <a:r>
              <a:rPr lang="en-GB" sz="2800" dirty="0">
                <a:latin typeface="Calibri" panose="020F0502020204030204" pitchFamily="34" charset="0"/>
              </a:rPr>
              <a:t>How much did the shoes cost before the sale?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7298444" y="4045206"/>
            <a:ext cx="2094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941B15"/>
                </a:solidFill>
                <a:latin typeface="Calibri" panose="020F0502020204030204" pitchFamily="34" charset="0"/>
              </a:rPr>
              <a:t>£40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596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757514" y="557393"/>
            <a:ext cx="75409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latin typeface="Calibri" panose="020F0502020204030204" pitchFamily="34" charset="0"/>
              </a:rPr>
              <a:t>A car loses 15% of its value in the first year and 10% of its remaining value each following year.</a:t>
            </a: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Jack’s car costs £18 000 when new</a:t>
            </a: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F</a:t>
            </a:r>
            <a:r>
              <a:rPr lang="en-GB" sz="2800" dirty="0">
                <a:latin typeface="Calibri" panose="020F0502020204030204" pitchFamily="34" charset="0"/>
              </a:rPr>
              <a:t>ind the value of Jack’s car after three years.</a:t>
            </a: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4596362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RPRoC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: Depreciation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6282607" y="2746870"/>
            <a:ext cx="1763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941B15"/>
                </a:solidFill>
                <a:latin typeface="Calibri" panose="020F0502020204030204" pitchFamily="34" charset="0"/>
              </a:rPr>
              <a:t>£12 393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612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692199" y="626405"/>
            <a:ext cx="726540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Dexter and Ron share £40. </a:t>
            </a: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Dexter gets £25. </a:t>
            </a:r>
          </a:p>
          <a:p>
            <a:r>
              <a:rPr lang="en-US" sz="2800" dirty="0">
                <a:latin typeface="Calibri" panose="020F0502020204030204" pitchFamily="34" charset="0"/>
              </a:rPr>
              <a:t>Find the ratio of the amount Dexter has to the amount Ron has, giving your answer in its simplest form.</a:t>
            </a:r>
            <a:endParaRPr lang="en-GB" sz="2800" baseline="30000" dirty="0">
              <a:solidFill>
                <a:srgbClr val="941B15"/>
              </a:solidFill>
            </a:endParaRPr>
          </a:p>
          <a:p>
            <a:pPr lvl="0"/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5871076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RPRoC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: Write as a ratio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6788200" y="2915031"/>
            <a:ext cx="20945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941B15"/>
                </a:solidFill>
                <a:latin typeface="Calibri" panose="020F0502020204030204" pitchFamily="34" charset="0"/>
              </a:rPr>
              <a:t>5 :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420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8">
            <a:extLst>
              <a:ext uri="{FF2B5EF4-FFF2-40B4-BE49-F238E27FC236}">
                <a16:creationId xmlns:a16="http://schemas.microsoft.com/office/drawing/2014/main" id="{F5F9F5F3-CB33-44FB-8EFF-B6CAD4C82700}"/>
              </a:ext>
            </a:extLst>
          </p:cNvPr>
          <p:cNvSpPr/>
          <p:nvPr/>
        </p:nvSpPr>
        <p:spPr>
          <a:xfrm>
            <a:off x="166470" y="6425410"/>
            <a:ext cx="3954593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Number : Negative Number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1820CF-E7A6-415A-95A4-1F26A1942D64}"/>
              </a:ext>
            </a:extLst>
          </p:cNvPr>
          <p:cNvSpPr/>
          <p:nvPr/>
        </p:nvSpPr>
        <p:spPr>
          <a:xfrm>
            <a:off x="8300599" y="2238568"/>
            <a:ext cx="75255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GB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9BAA8A-3818-4634-8D37-DBB46B4D1176}"/>
              </a:ext>
            </a:extLst>
          </p:cNvPr>
          <p:cNvSpPr/>
          <p:nvPr/>
        </p:nvSpPr>
        <p:spPr>
          <a:xfrm>
            <a:off x="528198" y="2023125"/>
            <a:ext cx="80192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Put one number from the list in each box to give the greatest possible answer.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392810" y="3297858"/>
            <a:ext cx="987319" cy="11368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133744" y="3297857"/>
            <a:ext cx="987319" cy="11368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874678" y="3297858"/>
            <a:ext cx="987319" cy="113684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89876" y="3634182"/>
                <a:ext cx="534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876" y="3634182"/>
                <a:ext cx="53412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45936" y="3634182"/>
                <a:ext cx="58381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936" y="3634182"/>
                <a:ext cx="58381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43766" y="1054799"/>
                <a:ext cx="7328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766" y="1054799"/>
                <a:ext cx="73289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831416" y="1060854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416" y="1060854"/>
                <a:ext cx="46519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67613" y="1065492"/>
                <a:ext cx="7328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613" y="1065492"/>
                <a:ext cx="732893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704807" y="3644051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>
                  <a:solidFill>
                    <a:srgbClr val="941B15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807" y="3644051"/>
                <a:ext cx="46519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260956" y="3644051"/>
                <a:ext cx="7328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dirty="0">
                  <a:solidFill>
                    <a:srgbClr val="941B15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956" y="3644051"/>
                <a:ext cx="73289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001890" y="3644051"/>
                <a:ext cx="7328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>
                  <a:solidFill>
                    <a:srgbClr val="941B15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890" y="3644051"/>
                <a:ext cx="73289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072066" y="3644051"/>
                <a:ext cx="8326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>
                  <a:solidFill>
                    <a:srgbClr val="941B15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066" y="3644051"/>
                <a:ext cx="83266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2578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8">
                <a:extLst>
                  <a:ext uri="{FF2B5EF4-FFF2-40B4-BE49-F238E27FC236}">
                    <a16:creationId xmlns:a16="http://schemas.microsoft.com/office/drawing/2014/main" id="{4351122D-D2BD-4A60-81D4-8E4D29685ECF}"/>
                  </a:ext>
                </a:extLst>
              </p:cNvPr>
              <p:cNvSpPr/>
              <p:nvPr/>
            </p:nvSpPr>
            <p:spPr>
              <a:xfrm>
                <a:off x="166469" y="6425410"/>
                <a:ext cx="7205098" cy="323663"/>
              </a:xfrm>
              <a:prstGeom prst="rect">
                <a:avLst/>
              </a:prstGeom>
              <a:noFill/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RPRoC : 1 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</a:rPr>
                  <a:t> form</a:t>
                </a:r>
              </a:p>
            </p:txBody>
          </p:sp>
        </mc:Choice>
        <mc:Fallback xmlns="">
          <p:sp>
            <p:nvSpPr>
              <p:cNvPr id="12" name="Rounded Rectangle 18">
                <a:extLst>
                  <a:ext uri="{FF2B5EF4-FFF2-40B4-BE49-F238E27FC236}">
                    <a16:creationId xmlns:a16="http://schemas.microsoft.com/office/drawing/2014/main" id="{4351122D-D2BD-4A60-81D4-8E4D29685E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69" y="6425410"/>
                <a:ext cx="7205098" cy="323663"/>
              </a:xfrm>
              <a:prstGeom prst="rect">
                <a:avLst/>
              </a:prstGeom>
              <a:blipFill>
                <a:blip r:embed="rId3"/>
                <a:stretch>
                  <a:fillRect l="-677" t="-16981" b="-3773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/>
              <p:nvPr/>
            </p:nvSpPr>
            <p:spPr>
              <a:xfrm>
                <a:off x="692199" y="626405"/>
                <a:ext cx="7265407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2800" dirty="0"/>
                  <a:t>On a school trip, there are 12 teachers and 105 students.</a:t>
                </a:r>
              </a:p>
              <a:p>
                <a:pPr lvl="0"/>
                <a:r>
                  <a:rPr lang="en-US" sz="2800" dirty="0">
                    <a:latin typeface="Calibri" panose="020F0502020204030204" pitchFamily="34" charset="0"/>
                  </a:rPr>
                  <a:t>Write the ratio of </a:t>
                </a:r>
                <a:r>
                  <a:rPr lang="en-GB" sz="2800" dirty="0"/>
                  <a:t>teachers to students in the form 1 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800" b="1" dirty="0">
                    <a:latin typeface="Calibri" panose="020F0502020204030204" pitchFamily="34" charset="0"/>
                  </a:rPr>
                  <a:t>.</a:t>
                </a:r>
              </a:p>
              <a:p>
                <a:pPr lvl="0"/>
                <a:endParaRPr lang="en-GB" sz="2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99" y="626405"/>
                <a:ext cx="7265407" cy="2246769"/>
              </a:xfrm>
              <a:prstGeom prst="rect">
                <a:avLst/>
              </a:prstGeom>
              <a:blipFill>
                <a:blip r:embed="rId4"/>
                <a:stretch>
                  <a:fillRect l="-1763" t="-2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3101008" y="2429072"/>
            <a:ext cx="37553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941B15"/>
                </a:solidFill>
                <a:latin typeface="Calibri" panose="020F0502020204030204" pitchFamily="34" charset="0"/>
              </a:rPr>
              <a:t>1 : 8.75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06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7205098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RPRoC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: Share in a ratio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692199" y="626405"/>
            <a:ext cx="72654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/>
              <a:t>Alex and Ron share sweets in the ratio 5 : 7</a:t>
            </a: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Ron </a:t>
            </a:r>
            <a:r>
              <a:rPr lang="en-GB" sz="2800" dirty="0">
                <a:latin typeface="Calibri" panose="020F0502020204030204" pitchFamily="34" charset="0"/>
              </a:rPr>
              <a:t>has 30 more sweets than Alex.</a:t>
            </a: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H</a:t>
            </a:r>
            <a:r>
              <a:rPr lang="en-GB" sz="2800" dirty="0">
                <a:latin typeface="Calibri" panose="020F0502020204030204" pitchFamily="34" charset="0"/>
              </a:rPr>
              <a:t>ow many sweets does Alex have?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6940235" y="1474677"/>
            <a:ext cx="663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941B15"/>
                </a:solidFill>
                <a:latin typeface="Calibri" panose="020F0502020204030204" pitchFamily="34" charset="0"/>
              </a:rPr>
              <a:t>75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202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757514" y="557393"/>
            <a:ext cx="72654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Calibri" panose="020F0502020204030204" pitchFamily="34" charset="0"/>
              </a:rPr>
              <a:t>Alex needs 300 g of flour to make 12 pancakes. How much flour does she need to use to make 20 pancakes?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7205098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RPRoC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: Direct proportion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5701655" y="1469067"/>
            <a:ext cx="4010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941B15"/>
                </a:solidFill>
                <a:latin typeface="Calibri" panose="020F0502020204030204" pitchFamily="34" charset="0"/>
              </a:rPr>
              <a:t>500 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98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757514" y="557393"/>
            <a:ext cx="7672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Calibri" panose="020F0502020204030204" pitchFamily="34" charset="0"/>
              </a:rPr>
              <a:t>Rosie cycles 24 miles in 3 hours.</a:t>
            </a: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She then travels a further 18 miles in 2 hours.</a:t>
            </a: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What is her average speed for the whole journey?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4596362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RPRoC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: Compound measures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B5713-4325-4B09-89F3-FCED4FB7D955}"/>
              </a:ext>
            </a:extLst>
          </p:cNvPr>
          <p:cNvSpPr txBox="1"/>
          <p:nvPr/>
        </p:nvSpPr>
        <p:spPr>
          <a:xfrm>
            <a:off x="757514" y="1978202"/>
            <a:ext cx="274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US" sz="2800" dirty="0">
                <a:solidFill>
                  <a:srgbClr val="941B15"/>
                </a:solidFill>
                <a:latin typeface="Calibri" panose="020F0502020204030204"/>
              </a:rPr>
              <a:t>8.4 mph</a:t>
            </a:r>
            <a:endParaRPr lang="en-GB" sz="2800" dirty="0">
              <a:solidFill>
                <a:srgbClr val="941B15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931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622DB7-60E9-412B-8D54-C470B63527BF}"/>
              </a:ext>
            </a:extLst>
          </p:cNvPr>
          <p:cNvSpPr/>
          <p:nvPr/>
        </p:nvSpPr>
        <p:spPr>
          <a:xfrm>
            <a:off x="757514" y="557393"/>
            <a:ext cx="76725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Calibri" panose="020F0502020204030204" pitchFamily="34" charset="0"/>
              </a:rPr>
              <a:t>The population of a city is increasing by 7.5% a year.</a:t>
            </a: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4 million people live in the city now.</a:t>
            </a:r>
          </a:p>
          <a:p>
            <a:pPr lvl="0"/>
            <a:r>
              <a:rPr lang="en-US" sz="2800" dirty="0">
                <a:latin typeface="Calibri" panose="020F0502020204030204" pitchFamily="34" charset="0"/>
              </a:rPr>
              <a:t>Work out the population of the city in 5 years’ time, giving your answer to 3 significant figures.</a:t>
            </a: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4596362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RPRoC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: General iterative processes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B5713-4325-4B09-89F3-FCED4FB7D955}"/>
              </a:ext>
            </a:extLst>
          </p:cNvPr>
          <p:cNvSpPr txBox="1"/>
          <p:nvPr/>
        </p:nvSpPr>
        <p:spPr>
          <a:xfrm>
            <a:off x="757514" y="2955230"/>
            <a:ext cx="2743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US" sz="2800" dirty="0">
                <a:solidFill>
                  <a:srgbClr val="941B15"/>
                </a:solidFill>
                <a:latin typeface="Calibri" panose="020F0502020204030204"/>
              </a:rPr>
              <a:t>5 740 000</a:t>
            </a:r>
            <a:endParaRPr lang="en-GB" sz="2800" dirty="0">
              <a:solidFill>
                <a:srgbClr val="941B15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9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425410"/>
            <a:ext cx="792534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Geometry: Circle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23384" y="2162515"/>
                <a:ext cx="519695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GB" sz="2800" dirty="0"/>
                  <a:t>ABD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47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/>
              </a:p>
              <a:p>
                <a:r>
                  <a:rPr lang="en-GB" sz="2800" dirty="0"/>
                  <a:t>Which other angle must be 47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800" dirty="0"/>
                  <a:t>?</a:t>
                </a:r>
              </a:p>
              <a:p>
                <a:r>
                  <a:rPr lang="en-GB" sz="2800" dirty="0"/>
                  <a:t>Give a reason for your answer.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384" y="2162515"/>
                <a:ext cx="5196950" cy="1384995"/>
              </a:xfrm>
              <a:prstGeom prst="rect">
                <a:avLst/>
              </a:prstGeom>
              <a:blipFill>
                <a:blip r:embed="rId3"/>
                <a:stretch>
                  <a:fillRect l="-2465" t="-4405" b="-118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720040" y="3820787"/>
            <a:ext cx="4371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41B15"/>
                </a:solidFill>
              </a:rPr>
              <a:t>∠ADE</a:t>
            </a:r>
          </a:p>
          <a:p>
            <a:r>
              <a:rPr lang="en-US" sz="2800" dirty="0">
                <a:solidFill>
                  <a:srgbClr val="941B15"/>
                </a:solidFill>
              </a:rPr>
              <a:t>Alternate segment theorem </a:t>
            </a:r>
            <a:endParaRPr lang="en-GB" sz="2800" baseline="30000" dirty="0">
              <a:solidFill>
                <a:srgbClr val="941B15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8917DB-B248-449B-9B4B-ED0BDD006702}"/>
              </a:ext>
            </a:extLst>
          </p:cNvPr>
          <p:cNvSpPr/>
          <p:nvPr/>
        </p:nvSpPr>
        <p:spPr>
          <a:xfrm>
            <a:off x="714723" y="623834"/>
            <a:ext cx="216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E16720-48EE-4636-B295-A131FC050482}"/>
              </a:ext>
            </a:extLst>
          </p:cNvPr>
          <p:cNvCxnSpPr>
            <a:stCxn id="7" idx="2"/>
            <a:endCxn id="7" idx="7"/>
          </p:cNvCxnSpPr>
          <p:nvPr/>
        </p:nvCxnSpPr>
        <p:spPr>
          <a:xfrm flipV="1">
            <a:off x="714723" y="940159"/>
            <a:ext cx="1843675" cy="7636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D80B041-E0D6-489B-A0FC-44935EADAABB}"/>
              </a:ext>
            </a:extLst>
          </p:cNvPr>
          <p:cNvSpPr/>
          <p:nvPr/>
        </p:nvSpPr>
        <p:spPr>
          <a:xfrm>
            <a:off x="363788" y="1459004"/>
            <a:ext cx="470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Calibri" panose="020F0502020204030204" pitchFamily="34" charset="0"/>
              </a:rPr>
              <a:t>A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B2AE70-2B63-47FA-A706-DBF92DF3B25C}"/>
              </a:ext>
            </a:extLst>
          </p:cNvPr>
          <p:cNvSpPr/>
          <p:nvPr/>
        </p:nvSpPr>
        <p:spPr>
          <a:xfrm>
            <a:off x="2558398" y="572482"/>
            <a:ext cx="470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Calibri" panose="020F0502020204030204" pitchFamily="34" charset="0"/>
              </a:rPr>
              <a:t>B</a:t>
            </a:r>
            <a:endParaRPr lang="en-GB" sz="2800" dirty="0">
              <a:latin typeface="Calibri" panose="020F050202020403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8E1245-A018-4008-83BE-496B10AE04FF}"/>
              </a:ext>
            </a:extLst>
          </p:cNvPr>
          <p:cNvCxnSpPr>
            <a:cxnSpLocks/>
            <a:stCxn id="7" idx="2"/>
            <a:endCxn id="7" idx="5"/>
          </p:cNvCxnSpPr>
          <p:nvPr/>
        </p:nvCxnSpPr>
        <p:spPr>
          <a:xfrm>
            <a:off x="714723" y="1703834"/>
            <a:ext cx="1843675" cy="76367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0182D8-B7F1-4ACA-9C4D-2E9FD909D468}"/>
              </a:ext>
            </a:extLst>
          </p:cNvPr>
          <p:cNvCxnSpPr>
            <a:cxnSpLocks/>
            <a:stCxn id="7" idx="5"/>
            <a:endCxn id="7" idx="7"/>
          </p:cNvCxnSpPr>
          <p:nvPr/>
        </p:nvCxnSpPr>
        <p:spPr>
          <a:xfrm flipV="1">
            <a:off x="2558398" y="940159"/>
            <a:ext cx="0" cy="15273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4230AE-AE42-41AB-80D5-0B19F0AD5643}"/>
              </a:ext>
            </a:extLst>
          </p:cNvPr>
          <p:cNvCxnSpPr>
            <a:cxnSpLocks/>
          </p:cNvCxnSpPr>
          <p:nvPr/>
        </p:nvCxnSpPr>
        <p:spPr>
          <a:xfrm flipV="1">
            <a:off x="1184929" y="1387509"/>
            <a:ext cx="2775325" cy="2160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4B6AB86-F802-4908-81E6-CBF0752787FC}"/>
              </a:ext>
            </a:extLst>
          </p:cNvPr>
          <p:cNvSpPr/>
          <p:nvPr/>
        </p:nvSpPr>
        <p:spPr>
          <a:xfrm>
            <a:off x="4013089" y="1125899"/>
            <a:ext cx="470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Calibri" panose="020F0502020204030204" pitchFamily="34" charset="0"/>
              </a:rPr>
              <a:t>C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D80DBFA-07CE-47E4-956C-09DFFAD323BC}"/>
              </a:ext>
            </a:extLst>
          </p:cNvPr>
          <p:cNvSpPr/>
          <p:nvPr/>
        </p:nvSpPr>
        <p:spPr>
          <a:xfrm>
            <a:off x="2481458" y="2376234"/>
            <a:ext cx="470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Calibri" panose="020F0502020204030204" pitchFamily="34" charset="0"/>
              </a:rPr>
              <a:t>D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DE6D56-CB69-467E-AD8C-3654B3949EC0}"/>
              </a:ext>
            </a:extLst>
          </p:cNvPr>
          <p:cNvSpPr/>
          <p:nvPr/>
        </p:nvSpPr>
        <p:spPr>
          <a:xfrm>
            <a:off x="949826" y="3511282"/>
            <a:ext cx="470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Calibri" panose="020F0502020204030204" pitchFamily="34" charset="0"/>
              </a:rPr>
              <a:t>E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E20F9C16-8169-4DD4-83F3-9C9E61F0C8EE}"/>
              </a:ext>
            </a:extLst>
          </p:cNvPr>
          <p:cNvSpPr/>
          <p:nvPr/>
        </p:nvSpPr>
        <p:spPr>
          <a:xfrm rot="19613181">
            <a:off x="2282235" y="744833"/>
            <a:ext cx="499488" cy="499855"/>
          </a:xfrm>
          <a:prstGeom prst="arc">
            <a:avLst>
              <a:gd name="adj1" fmla="val 7083816"/>
              <a:gd name="adj2" fmla="val 1204098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54B130-7222-4DA8-AAC7-D9280D1A4907}"/>
              </a:ext>
            </a:extLst>
          </p:cNvPr>
          <p:cNvSpPr txBox="1"/>
          <p:nvPr/>
        </p:nvSpPr>
        <p:spPr>
          <a:xfrm>
            <a:off x="1928002" y="1071676"/>
            <a:ext cx="1359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47</a:t>
            </a:r>
            <a:r>
              <a:rPr lang="en-GB" sz="2400" baseline="30000" dirty="0"/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74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425410"/>
            <a:ext cx="792534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Geometry: Area of a trapezium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0600" y="661143"/>
            <a:ext cx="4695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Find the area of the trapezium.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262743" y="1872343"/>
            <a:ext cx="5602514" cy="2438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Isosceles Triangle 27"/>
          <p:cNvSpPr/>
          <p:nvPr/>
        </p:nvSpPr>
        <p:spPr>
          <a:xfrm>
            <a:off x="1262743" y="1872343"/>
            <a:ext cx="2264228" cy="2438400"/>
          </a:xfrm>
          <a:prstGeom prst="triangle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050340" y="2829933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4cm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86853" y="1433657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14cm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991541" y="3787523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3cm</a:t>
            </a:r>
          </a:p>
        </p:txBody>
      </p:sp>
      <p:sp>
        <p:nvSpPr>
          <p:cNvPr id="32" name="TextBox 31"/>
          <p:cNvSpPr txBox="1"/>
          <p:nvPr/>
        </p:nvSpPr>
        <p:spPr>
          <a:xfrm rot="2685183">
            <a:off x="2257397" y="2712186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5cm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50340" y="4944600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941B15"/>
                </a:solidFill>
              </a:rPr>
              <a:t>50 cm</a:t>
            </a:r>
            <a:r>
              <a:rPr lang="en-GB" sz="2800" baseline="30000" dirty="0">
                <a:solidFill>
                  <a:srgbClr val="941B15"/>
                </a:solidFill>
              </a:rPr>
              <a:t>2</a:t>
            </a:r>
          </a:p>
        </p:txBody>
      </p:sp>
      <p:grpSp>
        <p:nvGrpSpPr>
          <p:cNvPr id="4" name="SMARTInkShape-Group1">
            <a:extLst>
              <a:ext uri="{FF2B5EF4-FFF2-40B4-BE49-F238E27FC236}">
                <a16:creationId xmlns:a16="http://schemas.microsoft.com/office/drawing/2014/main" id="{822A158F-EA2F-8F7A-0534-D96FAD2DB5B1}"/>
              </a:ext>
            </a:extLst>
          </p:cNvPr>
          <p:cNvGrpSpPr/>
          <p:nvPr/>
        </p:nvGrpSpPr>
        <p:grpSpPr>
          <a:xfrm>
            <a:off x="3149203" y="2917031"/>
            <a:ext cx="89298" cy="208361"/>
            <a:chOff x="3149203" y="2917031"/>
            <a:chExt cx="89298" cy="208361"/>
          </a:xfrm>
        </p:grpSpPr>
        <p:sp>
          <p:nvSpPr>
            <p:cNvPr id="2" name="SMARTInkShape-1">
              <a:extLst>
                <a:ext uri="{FF2B5EF4-FFF2-40B4-BE49-F238E27FC236}">
                  <a16:creationId xmlns:a16="http://schemas.microsoft.com/office/drawing/2014/main" id="{D4460634-0395-85FB-20E2-FEFAF4C0CB3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149203" y="2922984"/>
              <a:ext cx="1" cy="178595"/>
            </a:xfrm>
            <a:custGeom>
              <a:avLst/>
              <a:gdLst/>
              <a:ahLst/>
              <a:cxnLst/>
              <a:rect l="0" t="0" r="0" b="0"/>
              <a:pathLst>
                <a:path w="1" h="178595">
                  <a:moveTo>
                    <a:pt x="0" y="0"/>
                  </a:moveTo>
                  <a:lnTo>
                    <a:pt x="0" y="0"/>
                  </a:lnTo>
                  <a:lnTo>
                    <a:pt x="0" y="43380"/>
                  </a:lnTo>
                  <a:lnTo>
                    <a:pt x="0" y="85241"/>
                  </a:lnTo>
                  <a:lnTo>
                    <a:pt x="0" y="128686"/>
                  </a:lnTo>
                  <a:lnTo>
                    <a:pt x="0" y="172450"/>
                  </a:lnTo>
                  <a:lnTo>
                    <a:pt x="0" y="178594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SMARTInkShape-2">
              <a:extLst>
                <a:ext uri="{FF2B5EF4-FFF2-40B4-BE49-F238E27FC236}">
                  <a16:creationId xmlns:a16="http://schemas.microsoft.com/office/drawing/2014/main" id="{3F31A1E5-B73D-7445-5BAE-2704EF6845A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226594" y="2917031"/>
              <a:ext cx="11907" cy="208361"/>
            </a:xfrm>
            <a:custGeom>
              <a:avLst/>
              <a:gdLst/>
              <a:ahLst/>
              <a:cxnLst/>
              <a:rect l="0" t="0" r="0" b="0"/>
              <a:pathLst>
                <a:path w="11907" h="208361">
                  <a:moveTo>
                    <a:pt x="0" y="0"/>
                  </a:moveTo>
                  <a:lnTo>
                    <a:pt x="0" y="0"/>
                  </a:lnTo>
                  <a:lnTo>
                    <a:pt x="0" y="44393"/>
                  </a:lnTo>
                  <a:lnTo>
                    <a:pt x="661" y="59676"/>
                  </a:lnTo>
                  <a:lnTo>
                    <a:pt x="5708" y="101480"/>
                  </a:lnTo>
                  <a:lnTo>
                    <a:pt x="7707" y="144127"/>
                  </a:lnTo>
                  <a:lnTo>
                    <a:pt x="11742" y="179734"/>
                  </a:lnTo>
                  <a:lnTo>
                    <a:pt x="11906" y="208360"/>
                  </a:lnTo>
                </a:path>
              </a:pathLst>
            </a:cu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668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425410"/>
            <a:ext cx="792534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Geometry: Similar triangles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9018D-8354-4D2B-BAEF-F0D5620FA99F}"/>
              </a:ext>
            </a:extLst>
          </p:cNvPr>
          <p:cNvSpPr txBox="1"/>
          <p:nvPr/>
        </p:nvSpPr>
        <p:spPr>
          <a:xfrm>
            <a:off x="5671151" y="3613556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941B15"/>
                </a:solidFill>
              </a:rPr>
              <a:t>9 cm</a:t>
            </a:r>
            <a:endParaRPr lang="en-GB" sz="2400" baseline="30000" dirty="0">
              <a:solidFill>
                <a:srgbClr val="941B15"/>
              </a:solidFill>
            </a:endParaRP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DE03F161-1D5B-41D0-B433-89405E4EAE88}"/>
              </a:ext>
            </a:extLst>
          </p:cNvPr>
          <p:cNvSpPr/>
          <p:nvPr/>
        </p:nvSpPr>
        <p:spPr>
          <a:xfrm rot="1332190">
            <a:off x="5956271" y="756517"/>
            <a:ext cx="2822141" cy="2881348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2165878"/>
              <a:gd name="connsiteY0" fmla="*/ 914400 h 1730124"/>
              <a:gd name="connsiteX1" fmla="*/ 530352 w 2165878"/>
              <a:gd name="connsiteY1" fmla="*/ 0 h 1730124"/>
              <a:gd name="connsiteX2" fmla="*/ 2165878 w 2165878"/>
              <a:gd name="connsiteY2" fmla="*/ 1730124 h 1730124"/>
              <a:gd name="connsiteX3" fmla="*/ 0 w 2165878"/>
              <a:gd name="connsiteY3" fmla="*/ 914400 h 1730124"/>
              <a:gd name="connsiteX0" fmla="*/ 0 w 2534269"/>
              <a:gd name="connsiteY0" fmla="*/ 1670918 h 1730124"/>
              <a:gd name="connsiteX1" fmla="*/ 898743 w 2534269"/>
              <a:gd name="connsiteY1" fmla="*/ 0 h 1730124"/>
              <a:gd name="connsiteX2" fmla="*/ 2534269 w 2534269"/>
              <a:gd name="connsiteY2" fmla="*/ 1730124 h 1730124"/>
              <a:gd name="connsiteX3" fmla="*/ 0 w 2534269"/>
              <a:gd name="connsiteY3" fmla="*/ 1670918 h 1730124"/>
              <a:gd name="connsiteX0" fmla="*/ 0 w 2534269"/>
              <a:gd name="connsiteY0" fmla="*/ 1559085 h 1618291"/>
              <a:gd name="connsiteX1" fmla="*/ 1161879 w 2534269"/>
              <a:gd name="connsiteY1" fmla="*/ 0 h 1618291"/>
              <a:gd name="connsiteX2" fmla="*/ 2534269 w 2534269"/>
              <a:gd name="connsiteY2" fmla="*/ 1618291 h 1618291"/>
              <a:gd name="connsiteX3" fmla="*/ 0 w 2534269"/>
              <a:gd name="connsiteY3" fmla="*/ 1559085 h 1618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4269" h="1618291">
                <a:moveTo>
                  <a:pt x="0" y="1559085"/>
                </a:moveTo>
                <a:lnTo>
                  <a:pt x="1161879" y="0"/>
                </a:lnTo>
                <a:lnTo>
                  <a:pt x="2534269" y="1618291"/>
                </a:lnTo>
                <a:lnTo>
                  <a:pt x="0" y="1559085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882C0A-EC88-4C32-9E6D-A4BE720167BF}"/>
              </a:ext>
            </a:extLst>
          </p:cNvPr>
          <p:cNvCxnSpPr>
            <a:cxnSpLocks/>
          </p:cNvCxnSpPr>
          <p:nvPr/>
        </p:nvCxnSpPr>
        <p:spPr>
          <a:xfrm flipH="1" flipV="1">
            <a:off x="6348173" y="2177655"/>
            <a:ext cx="1660564" cy="818894"/>
          </a:xfrm>
          <a:prstGeom prst="lin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874B70-44D3-474C-BC97-F72DB95D011C}"/>
              </a:ext>
            </a:extLst>
          </p:cNvPr>
          <p:cNvGrpSpPr/>
          <p:nvPr/>
        </p:nvGrpSpPr>
        <p:grpSpPr>
          <a:xfrm rot="1994384">
            <a:off x="7153107" y="2538119"/>
            <a:ext cx="182166" cy="166920"/>
            <a:chOff x="5266134" y="1649597"/>
            <a:chExt cx="182166" cy="16692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AA2F9F-4B17-48D4-81CB-1846EDF8FD37}"/>
                </a:ext>
              </a:extLst>
            </p:cNvPr>
            <p:cNvCxnSpPr/>
            <p:nvPr/>
          </p:nvCxnSpPr>
          <p:spPr>
            <a:xfrm>
              <a:off x="5266134" y="1649597"/>
              <a:ext cx="182166" cy="83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E0CB44F-146F-47F5-A2F5-0471D84E007A}"/>
                </a:ext>
              </a:extLst>
            </p:cNvPr>
            <p:cNvCxnSpPr/>
            <p:nvPr/>
          </p:nvCxnSpPr>
          <p:spPr>
            <a:xfrm flipV="1">
              <a:off x="5266134" y="1728933"/>
              <a:ext cx="182166" cy="875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E9784B1-4189-42F0-A46D-F19978D01F45}"/>
              </a:ext>
            </a:extLst>
          </p:cNvPr>
          <p:cNvGrpSpPr/>
          <p:nvPr/>
        </p:nvGrpSpPr>
        <p:grpSpPr>
          <a:xfrm rot="1994384">
            <a:off x="6718523" y="3378513"/>
            <a:ext cx="182168" cy="166920"/>
            <a:chOff x="5266132" y="1649597"/>
            <a:chExt cx="182168" cy="16692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A8CD4C8-EADC-43B3-9BA6-8375C78892BC}"/>
                </a:ext>
              </a:extLst>
            </p:cNvPr>
            <p:cNvCxnSpPr/>
            <p:nvPr/>
          </p:nvCxnSpPr>
          <p:spPr>
            <a:xfrm>
              <a:off x="5266134" y="1649597"/>
              <a:ext cx="182166" cy="839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8A211A8-E307-490C-A163-6B81E414A0E6}"/>
                </a:ext>
              </a:extLst>
            </p:cNvPr>
            <p:cNvCxnSpPr/>
            <p:nvPr/>
          </p:nvCxnSpPr>
          <p:spPr>
            <a:xfrm flipV="1">
              <a:off x="5266132" y="1728933"/>
              <a:ext cx="182166" cy="875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2FD19B56-D053-4072-BF9B-C02CD6BCF973}"/>
              </a:ext>
            </a:extLst>
          </p:cNvPr>
          <p:cNvSpPr/>
          <p:nvPr/>
        </p:nvSpPr>
        <p:spPr>
          <a:xfrm>
            <a:off x="7807849" y="353499"/>
            <a:ext cx="470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Calibri" panose="020F0502020204030204" pitchFamily="34" charset="0"/>
              </a:rPr>
              <a:t>A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123EAE5-FD75-49AA-9BC9-9BF457D77262}"/>
              </a:ext>
            </a:extLst>
          </p:cNvPr>
          <p:cNvSpPr/>
          <p:nvPr/>
        </p:nvSpPr>
        <p:spPr>
          <a:xfrm>
            <a:off x="8087053" y="2630067"/>
            <a:ext cx="470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Calibri" panose="020F0502020204030204" pitchFamily="34" charset="0"/>
              </a:rPr>
              <a:t>E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20206F-9E10-4B34-BF95-08816E3B9944}"/>
              </a:ext>
            </a:extLst>
          </p:cNvPr>
          <p:cNvSpPr/>
          <p:nvPr/>
        </p:nvSpPr>
        <p:spPr>
          <a:xfrm>
            <a:off x="8091813" y="3802661"/>
            <a:ext cx="470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Calibri" panose="020F0502020204030204" pitchFamily="34" charset="0"/>
              </a:rPr>
              <a:t>D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079E94-706B-4B48-843F-89984DB81918}"/>
              </a:ext>
            </a:extLst>
          </p:cNvPr>
          <p:cNvSpPr/>
          <p:nvPr/>
        </p:nvSpPr>
        <p:spPr>
          <a:xfrm>
            <a:off x="5962332" y="1806961"/>
            <a:ext cx="470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Calibri" panose="020F0502020204030204" pitchFamily="34" charset="0"/>
              </a:rPr>
              <a:t>B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EBA58E7-695D-4DB3-8176-4413D5FE6573}"/>
              </a:ext>
            </a:extLst>
          </p:cNvPr>
          <p:cNvSpPr/>
          <p:nvPr/>
        </p:nvSpPr>
        <p:spPr>
          <a:xfrm>
            <a:off x="5200945" y="2612150"/>
            <a:ext cx="470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Calibri" panose="020F0502020204030204" pitchFamily="34" charset="0"/>
              </a:rPr>
              <a:t>C</a:t>
            </a:r>
            <a:endParaRPr lang="en-GB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6A4A45-B5A7-41A7-8745-5A94204D47AE}"/>
                  </a:ext>
                </a:extLst>
              </p:cNvPr>
              <p:cNvSpPr txBox="1"/>
              <p:nvPr/>
            </p:nvSpPr>
            <p:spPr>
              <a:xfrm>
                <a:off x="514196" y="324791"/>
                <a:ext cx="73942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BE is parallel to CD.</a:t>
                </a:r>
              </a:p>
              <a:p>
                <a:r>
                  <a:rPr lang="en-US" sz="2400" dirty="0"/>
                  <a:t>A</a:t>
                </a:r>
                <a:r>
                  <a:rPr lang="en-GB" sz="2400" dirty="0"/>
                  <a:t>B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8 cm, BC = 4 cm, BE = 6 cm</a:t>
                </a:r>
              </a:p>
              <a:p>
                <a:r>
                  <a:rPr lang="en-US" sz="2400" dirty="0"/>
                  <a:t>W</a:t>
                </a:r>
                <a:r>
                  <a:rPr lang="en-GB" sz="2400" dirty="0"/>
                  <a:t>ork out the length of CD.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6A4A45-B5A7-41A7-8745-5A94204D4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96" y="324791"/>
                <a:ext cx="7394268" cy="1200329"/>
              </a:xfrm>
              <a:prstGeom prst="rect">
                <a:avLst/>
              </a:prstGeom>
              <a:blipFill>
                <a:blip r:embed="rId3"/>
                <a:stretch>
                  <a:fillRect l="-1237" t="-406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387DA119-30EE-4CBE-8535-6A3C45F365ED}"/>
              </a:ext>
            </a:extLst>
          </p:cNvPr>
          <p:cNvSpPr txBox="1"/>
          <p:nvPr/>
        </p:nvSpPr>
        <p:spPr>
          <a:xfrm>
            <a:off x="6753001" y="260340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6 cm</a:t>
            </a:r>
            <a:endParaRPr lang="en-GB" sz="2400" baseline="30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55A176E-A3B0-4D5D-AD6B-96618141A7BB}"/>
              </a:ext>
            </a:extLst>
          </p:cNvPr>
          <p:cNvSpPr txBox="1"/>
          <p:nvPr/>
        </p:nvSpPr>
        <p:spPr>
          <a:xfrm>
            <a:off x="6395767" y="1139007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8 cm</a:t>
            </a:r>
            <a:endParaRPr lang="en-GB" sz="2400" baseline="30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CF6FEF-3E73-4CFC-8687-8D250A0CC52F}"/>
              </a:ext>
            </a:extLst>
          </p:cNvPr>
          <p:cNvSpPr txBox="1"/>
          <p:nvPr/>
        </p:nvSpPr>
        <p:spPr>
          <a:xfrm>
            <a:off x="5355678" y="2150357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4 cm</a:t>
            </a:r>
            <a:endParaRPr lang="en-GB" sz="2400" baseline="30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78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425410"/>
            <a:ext cx="792534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Geometry: Pythagoras’ Theorem</a:t>
            </a:r>
          </a:p>
        </p:txBody>
      </p:sp>
      <p:sp>
        <p:nvSpPr>
          <p:cNvPr id="3" name="Isosceles Triangle 2"/>
          <p:cNvSpPr/>
          <p:nvPr/>
        </p:nvSpPr>
        <p:spPr>
          <a:xfrm rot="16200000">
            <a:off x="3164257" y="1264776"/>
            <a:ext cx="2068641" cy="3062513"/>
          </a:xfrm>
          <a:prstGeom prst="triangle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30943" y="687218"/>
            <a:ext cx="3247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Find the length of AB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3999" y="2416404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15 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53268" y="2370209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40 cm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88831" y="3833110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941B15"/>
                </a:solidFill>
              </a:rPr>
              <a:t>37.1 cm</a:t>
            </a:r>
          </a:p>
        </p:txBody>
      </p:sp>
      <p:sp>
        <p:nvSpPr>
          <p:cNvPr id="15" name="Diamond 14"/>
          <p:cNvSpPr/>
          <p:nvPr/>
        </p:nvSpPr>
        <p:spPr>
          <a:xfrm rot="2723242">
            <a:off x="5460170" y="3560690"/>
            <a:ext cx="317500" cy="3175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DAEE5D-E8E0-4BDE-BD01-062F7A275436}"/>
              </a:ext>
            </a:extLst>
          </p:cNvPr>
          <p:cNvSpPr txBox="1"/>
          <p:nvPr/>
        </p:nvSpPr>
        <p:spPr>
          <a:xfrm>
            <a:off x="2300677" y="360759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</a:t>
            </a:r>
            <a:endParaRPr lang="en-GB" sz="2800" baseline="30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99BCC3-2C14-4508-B9B4-992F274625F4}"/>
              </a:ext>
            </a:extLst>
          </p:cNvPr>
          <p:cNvSpPr txBox="1"/>
          <p:nvPr/>
        </p:nvSpPr>
        <p:spPr>
          <a:xfrm>
            <a:off x="5716246" y="3584791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</a:t>
            </a:r>
            <a:endParaRPr lang="en-GB" sz="2800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C1FB6B-BE6F-42C9-AA2D-F9E671705CA3}"/>
              </a:ext>
            </a:extLst>
          </p:cNvPr>
          <p:cNvSpPr txBox="1"/>
          <p:nvPr/>
        </p:nvSpPr>
        <p:spPr>
          <a:xfrm>
            <a:off x="5702919" y="1461256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</a:t>
            </a:r>
            <a:endParaRPr lang="en-GB" sz="2800" baseline="30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928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425410"/>
            <a:ext cx="792534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Geometry: Trigonometry</a:t>
            </a:r>
          </a:p>
        </p:txBody>
      </p:sp>
      <p:sp>
        <p:nvSpPr>
          <p:cNvPr id="3" name="Isosceles Triangle 2"/>
          <p:cNvSpPr/>
          <p:nvPr/>
        </p:nvSpPr>
        <p:spPr>
          <a:xfrm rot="16200000">
            <a:off x="4999635" y="81884"/>
            <a:ext cx="2068641" cy="3062513"/>
          </a:xfrm>
          <a:prstGeom prst="triangle">
            <a:avLst>
              <a:gd name="adj" fmla="val 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0943" y="687218"/>
                <a:ext cx="419364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Work out the size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GB" sz="2800" dirty="0"/>
                  <a:t>ACB.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43" y="687218"/>
                <a:ext cx="4193649" cy="523220"/>
              </a:xfrm>
              <a:prstGeom prst="rect">
                <a:avLst/>
              </a:prstGeom>
              <a:blipFill>
                <a:blip r:embed="rId3"/>
                <a:stretch>
                  <a:fillRect l="-2907" t="-11628" r="-203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579377" y="1233512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15 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9784" y="2647461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20 cm</a:t>
            </a:r>
          </a:p>
        </p:txBody>
      </p:sp>
      <p:sp>
        <p:nvSpPr>
          <p:cNvPr id="15" name="Diamond 14"/>
          <p:cNvSpPr/>
          <p:nvPr/>
        </p:nvSpPr>
        <p:spPr>
          <a:xfrm rot="2723242">
            <a:off x="7295548" y="2377798"/>
            <a:ext cx="317500" cy="3175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DAEE5D-E8E0-4BDE-BD01-062F7A275436}"/>
              </a:ext>
            </a:extLst>
          </p:cNvPr>
          <p:cNvSpPr txBox="1"/>
          <p:nvPr/>
        </p:nvSpPr>
        <p:spPr>
          <a:xfrm>
            <a:off x="4136055" y="2424698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</a:t>
            </a:r>
            <a:endParaRPr lang="en-GB" sz="2800" baseline="30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99BCC3-2C14-4508-B9B4-992F274625F4}"/>
              </a:ext>
            </a:extLst>
          </p:cNvPr>
          <p:cNvSpPr txBox="1"/>
          <p:nvPr/>
        </p:nvSpPr>
        <p:spPr>
          <a:xfrm>
            <a:off x="7551624" y="2401899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B</a:t>
            </a:r>
            <a:endParaRPr lang="en-GB" sz="2800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C1FB6B-BE6F-42C9-AA2D-F9E671705CA3}"/>
              </a:ext>
            </a:extLst>
          </p:cNvPr>
          <p:cNvSpPr txBox="1"/>
          <p:nvPr/>
        </p:nvSpPr>
        <p:spPr>
          <a:xfrm>
            <a:off x="7538297" y="27836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</a:t>
            </a:r>
            <a:endParaRPr lang="en-GB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3D30B9-AF7B-40D1-967B-B267C894CE63}"/>
                  </a:ext>
                </a:extLst>
              </p:cNvPr>
              <p:cNvSpPr txBox="1"/>
              <p:nvPr/>
            </p:nvSpPr>
            <p:spPr>
              <a:xfrm>
                <a:off x="5939262" y="3808400"/>
                <a:ext cx="9589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solidFill>
                      <a:srgbClr val="941B15"/>
                    </a:solidFill>
                  </a:rPr>
                  <a:t>53.1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>
                  <a:solidFill>
                    <a:srgbClr val="941B15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3D30B9-AF7B-40D1-967B-B267C894C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262" y="3808400"/>
                <a:ext cx="958917" cy="523220"/>
              </a:xfrm>
              <a:prstGeom prst="rect">
                <a:avLst/>
              </a:prstGeom>
              <a:blipFill>
                <a:blip r:embed="rId4"/>
                <a:stretch>
                  <a:fillRect l="-12658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8936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9BAA8A-3818-4634-8D37-DBB46B4D1176}"/>
                  </a:ext>
                </a:extLst>
              </p:cNvPr>
              <p:cNvSpPr/>
              <p:nvPr/>
            </p:nvSpPr>
            <p:spPr>
              <a:xfrm>
                <a:off x="667513" y="747373"/>
                <a:ext cx="752551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as a single power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9BAA8A-3818-4634-8D37-DBB46B4D1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747373"/>
                <a:ext cx="7525511" cy="523220"/>
              </a:xfrm>
              <a:prstGeom prst="rect">
                <a:avLst/>
              </a:prstGeom>
              <a:blipFill>
                <a:blip r:embed="rId3"/>
                <a:stretch>
                  <a:fillRect l="-1702" t="-10588" b="-35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6639C3B4-9E49-49BB-B8B0-A62FAE2F313E}"/>
              </a:ext>
            </a:extLst>
          </p:cNvPr>
          <p:cNvSpPr/>
          <p:nvPr/>
        </p:nvSpPr>
        <p:spPr>
          <a:xfrm>
            <a:off x="166470" y="6311606"/>
            <a:ext cx="4562283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Number : Laws of indices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4CE751-A9A0-4B10-A197-DFCA686DA15C}"/>
                  </a:ext>
                </a:extLst>
              </p:cNvPr>
              <p:cNvSpPr txBox="1"/>
              <p:nvPr/>
            </p:nvSpPr>
            <p:spPr>
              <a:xfrm>
                <a:off x="7149833" y="766781"/>
                <a:ext cx="7846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dirty="0" smtClean="0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dirty="0" smtClean="0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dirty="0" smtClean="0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rgbClr val="941B15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F4CE751-A9A0-4B10-A197-DFCA686DA1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833" y="766781"/>
                <a:ext cx="78463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1936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425410"/>
            <a:ext cx="792534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Geometry: Trigonometry in 3-D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6217" y="2710957"/>
            <a:ext cx="82933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diagram shows a cuboid with dimensions 30 cm, </a:t>
            </a:r>
          </a:p>
          <a:p>
            <a:r>
              <a:rPr lang="en-US" sz="2800" dirty="0"/>
              <a:t>15 cm and 8 cm.</a:t>
            </a:r>
          </a:p>
          <a:p>
            <a:r>
              <a:rPr lang="en-US" sz="2800" dirty="0"/>
              <a:t>Work out the angle diagonal AB makes with the base of the cuboid.</a:t>
            </a:r>
            <a:endParaRPr lang="en-GB" sz="2800" dirty="0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F5B61B89-DD47-4215-839E-D66AF217BF3A}"/>
              </a:ext>
            </a:extLst>
          </p:cNvPr>
          <p:cNvSpPr/>
          <p:nvPr/>
        </p:nvSpPr>
        <p:spPr>
          <a:xfrm>
            <a:off x="1659368" y="739716"/>
            <a:ext cx="3323244" cy="1470242"/>
          </a:xfrm>
          <a:prstGeom prst="cube">
            <a:avLst>
              <a:gd name="adj" fmla="val 4052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B03CD5-A506-4561-8D03-B817E71A305C}"/>
              </a:ext>
            </a:extLst>
          </p:cNvPr>
          <p:cNvCxnSpPr>
            <a:cxnSpLocks/>
          </p:cNvCxnSpPr>
          <p:nvPr/>
        </p:nvCxnSpPr>
        <p:spPr>
          <a:xfrm flipH="1">
            <a:off x="2291789" y="1613771"/>
            <a:ext cx="2690823" cy="0"/>
          </a:xfrm>
          <a:prstGeom prst="lin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448395-D8DB-4929-86EF-116D31DC2CA2}"/>
              </a:ext>
            </a:extLst>
          </p:cNvPr>
          <p:cNvCxnSpPr>
            <a:cxnSpLocks/>
          </p:cNvCxnSpPr>
          <p:nvPr/>
        </p:nvCxnSpPr>
        <p:spPr>
          <a:xfrm>
            <a:off x="2262084" y="739716"/>
            <a:ext cx="0" cy="874055"/>
          </a:xfrm>
          <a:prstGeom prst="lin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01ECA5D-3674-4339-84E9-B039D386C7D9}"/>
              </a:ext>
            </a:extLst>
          </p:cNvPr>
          <p:cNvCxnSpPr>
            <a:cxnSpLocks/>
          </p:cNvCxnSpPr>
          <p:nvPr/>
        </p:nvCxnSpPr>
        <p:spPr>
          <a:xfrm flipH="1">
            <a:off x="1659368" y="739716"/>
            <a:ext cx="3323244" cy="1470242"/>
          </a:xfrm>
          <a:prstGeom prst="lin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81772E-4D09-4B82-9FF3-B8FD41EC0F59}"/>
              </a:ext>
            </a:extLst>
          </p:cNvPr>
          <p:cNvCxnSpPr>
            <a:cxnSpLocks/>
          </p:cNvCxnSpPr>
          <p:nvPr/>
        </p:nvCxnSpPr>
        <p:spPr>
          <a:xfrm flipH="1">
            <a:off x="1659368" y="1642677"/>
            <a:ext cx="581546" cy="539155"/>
          </a:xfrm>
          <a:prstGeom prst="lin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7BC1122-5AE8-47EC-AC84-413764FEA790}"/>
              </a:ext>
            </a:extLst>
          </p:cNvPr>
          <p:cNvSpPr txBox="1"/>
          <p:nvPr/>
        </p:nvSpPr>
        <p:spPr>
          <a:xfrm>
            <a:off x="1246191" y="2069206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7332D6-BB6F-4139-B929-8E6F3F3A63D5}"/>
              </a:ext>
            </a:extLst>
          </p:cNvPr>
          <p:cNvSpPr txBox="1"/>
          <p:nvPr/>
        </p:nvSpPr>
        <p:spPr>
          <a:xfrm>
            <a:off x="5060262" y="40812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endParaRPr lang="en-GB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A9A97D-5D16-48C3-BDF9-328185245EAB}"/>
              </a:ext>
            </a:extLst>
          </p:cNvPr>
          <p:cNvSpPr txBox="1"/>
          <p:nvPr/>
        </p:nvSpPr>
        <p:spPr>
          <a:xfrm>
            <a:off x="2769562" y="2181832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30 cm</a:t>
            </a:r>
            <a:endParaRPr lang="en-GB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B0D764-71CC-4F98-ADC7-54841CC1A546}"/>
              </a:ext>
            </a:extLst>
          </p:cNvPr>
          <p:cNvSpPr txBox="1"/>
          <p:nvPr/>
        </p:nvSpPr>
        <p:spPr>
          <a:xfrm>
            <a:off x="4714814" y="1748783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15 cm</a:t>
            </a:r>
            <a:endParaRPr lang="en-GB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3AEF4F-477D-4AEA-B01A-B0B8EBE5D12B}"/>
              </a:ext>
            </a:extLst>
          </p:cNvPr>
          <p:cNvSpPr txBox="1"/>
          <p:nvPr/>
        </p:nvSpPr>
        <p:spPr>
          <a:xfrm>
            <a:off x="4996570" y="948467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8 cm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6B3263-F407-4254-8E5F-EE25C8FDFE3E}"/>
                  </a:ext>
                </a:extLst>
              </p:cNvPr>
              <p:cNvSpPr txBox="1"/>
              <p:nvPr/>
            </p:nvSpPr>
            <p:spPr>
              <a:xfrm>
                <a:off x="5689282" y="4383760"/>
                <a:ext cx="95891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solidFill>
                      <a:srgbClr val="941B15"/>
                    </a:solidFill>
                  </a:rPr>
                  <a:t>13.4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GB" sz="2800" dirty="0">
                  <a:solidFill>
                    <a:srgbClr val="941B15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6B3263-F407-4254-8E5F-EE25C8FDFE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282" y="4383760"/>
                <a:ext cx="958917" cy="523220"/>
              </a:xfrm>
              <a:prstGeom prst="rect">
                <a:avLst/>
              </a:prstGeom>
              <a:blipFill>
                <a:blip r:embed="rId3"/>
                <a:stretch>
                  <a:fillRect l="-12658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7498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425410"/>
            <a:ext cx="792534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Geometry: Column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0943" y="687218"/>
                <a:ext cx="4905125" cy="1672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eqArr>
                      </m:e>
                    </m:d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eqArr>
                      </m:e>
                    </m:d>
                  </m:oMath>
                </a14:m>
                <a:r>
                  <a:rPr lang="en-GB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eqArr>
                      </m:e>
                    </m:d>
                  </m:oMath>
                </a14:m>
                <a:endParaRPr lang="en-GB" sz="2800" dirty="0"/>
              </a:p>
              <a:p>
                <a:endParaRPr lang="en-GB" sz="2800" dirty="0"/>
              </a:p>
              <a:p>
                <a:r>
                  <a:rPr lang="en-US" sz="2800" dirty="0"/>
                  <a:t>S</a:t>
                </a:r>
                <a:r>
                  <a:rPr lang="en-GB" sz="2800" dirty="0"/>
                  <a:t>how that 2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2800" dirty="0"/>
                  <a:t> is parallel to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43" y="687218"/>
                <a:ext cx="4905125" cy="1672574"/>
              </a:xfrm>
              <a:prstGeom prst="rect">
                <a:avLst/>
              </a:prstGeom>
              <a:blipFill>
                <a:blip r:embed="rId3"/>
                <a:stretch>
                  <a:fillRect l="-2484" b="-98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E5F908-238F-4C6C-9935-D7D13B146449}"/>
                  </a:ext>
                </a:extLst>
              </p:cNvPr>
              <p:cNvSpPr/>
              <p:nvPr/>
            </p:nvSpPr>
            <p:spPr>
              <a:xfrm>
                <a:off x="830943" y="3033528"/>
                <a:ext cx="7298754" cy="1518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941B15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b="0" i="1" dirty="0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2800" i="1" dirty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941B1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dirty="0">
                                <a:solidFill>
                                  <a:srgbClr val="941B1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dirty="0" smtClean="0">
                                <a:solidFill>
                                  <a:srgbClr val="941B1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  <m:e>
                            <m:r>
                              <a:rPr lang="en-US" sz="2800" i="1" dirty="0">
                                <a:solidFill>
                                  <a:srgbClr val="941B15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dirty="0" smtClean="0">
                                <a:solidFill>
                                  <a:srgbClr val="941B15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eqArr>
                      </m:e>
                    </m:d>
                    <m:r>
                      <a:rPr lang="en-US" sz="2800" b="0" i="1" dirty="0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941B1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dirty="0">
                                <a:solidFill>
                                  <a:srgbClr val="941B1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 dirty="0">
                                <a:solidFill>
                                  <a:srgbClr val="941B1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sz="2800" i="1" dirty="0">
                                <a:solidFill>
                                  <a:srgbClr val="941B15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eqArr>
                      </m:e>
                    </m:d>
                    <m:r>
                      <a:rPr lang="en-US" sz="2800" b="0" i="1" dirty="0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941B1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dirty="0">
                                <a:solidFill>
                                  <a:srgbClr val="941B1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dirty="0" smtClean="0">
                                <a:solidFill>
                                  <a:srgbClr val="941B15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e>
                            <m:r>
                              <a:rPr lang="en-US" sz="2800" i="1" dirty="0">
                                <a:solidFill>
                                  <a:srgbClr val="941B15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dirty="0" smtClean="0">
                                <a:solidFill>
                                  <a:srgbClr val="941B15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eqArr>
                      </m:e>
                    </m:d>
                    <m:r>
                      <a:rPr lang="en-US" sz="2800" b="0" i="0" dirty="0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941B15"/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941B1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 dirty="0">
                                <a:solidFill>
                                  <a:srgbClr val="941B1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 dirty="0">
                                <a:solidFill>
                                  <a:srgbClr val="941B15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US" sz="2800" i="1" dirty="0">
                                <a:solidFill>
                                  <a:srgbClr val="941B15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eqArr>
                      </m:e>
                    </m:d>
                  </m:oMath>
                </a14:m>
                <a:endParaRPr lang="en-GB" dirty="0">
                  <a:solidFill>
                    <a:srgbClr val="941B15"/>
                  </a:solidFill>
                </a:endParaRPr>
              </a:p>
              <a:p>
                <a:endParaRPr lang="en-US" dirty="0">
                  <a:solidFill>
                    <a:srgbClr val="941B15"/>
                  </a:solidFill>
                </a:endParaRPr>
              </a:p>
              <a:p>
                <a:r>
                  <a:rPr lang="en-US" sz="2800" dirty="0">
                    <a:solidFill>
                      <a:srgbClr val="941B15"/>
                    </a:solidFill>
                  </a:rPr>
                  <a:t>As 2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2800" i="1" dirty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 dirty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dirty="0">
                    <a:solidFill>
                      <a:srgbClr val="941B15"/>
                    </a:solidFill>
                  </a:rPr>
                  <a:t> </a:t>
                </a:r>
                <a:r>
                  <a:rPr lang="en-GB" sz="2800" dirty="0">
                    <a:solidFill>
                      <a:srgbClr val="941B15"/>
                    </a:solidFill>
                  </a:rPr>
                  <a:t>is a multiple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2800" dirty="0">
                    <a:solidFill>
                      <a:srgbClr val="941B15"/>
                    </a:solidFill>
                  </a:rPr>
                  <a:t>, they are parallel. </a:t>
                </a:r>
                <a:endParaRPr lang="en-GB" dirty="0">
                  <a:solidFill>
                    <a:srgbClr val="941B15"/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E5F908-238F-4C6C-9935-D7D13B1464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43" y="3033528"/>
                <a:ext cx="7298754" cy="1518685"/>
              </a:xfrm>
              <a:prstGeom prst="rect">
                <a:avLst/>
              </a:prstGeom>
              <a:blipFill>
                <a:blip r:embed="rId4"/>
                <a:stretch>
                  <a:fillRect l="-1669" b="-108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1558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352840"/>
            <a:ext cx="792534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Probability: Dependent combined events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7103" y="427224"/>
            <a:ext cx="83996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A bag contains 8 Red and 3 Green counters</a:t>
            </a:r>
          </a:p>
          <a:p>
            <a:r>
              <a:rPr lang="en-US" sz="2800" dirty="0"/>
              <a:t>Two counters are removed without replacement.</a:t>
            </a:r>
          </a:p>
          <a:p>
            <a:r>
              <a:rPr lang="en-US" sz="2800" dirty="0"/>
              <a:t>Find the probability they two counters are not the same </a:t>
            </a:r>
          </a:p>
          <a:p>
            <a:r>
              <a:rPr lang="en-US" sz="2800" dirty="0" err="1"/>
              <a:t>colour</a:t>
            </a:r>
            <a:r>
              <a:rPr lang="en-US" sz="2800" dirty="0"/>
              <a:t>.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590316" y="1976477"/>
                <a:ext cx="652743" cy="704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solidFill>
                              <a:srgbClr val="941B1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solidFill>
                              <a:srgbClr val="941B15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800" i="1" dirty="0" smtClean="0">
                            <a:solidFill>
                              <a:srgbClr val="941B15"/>
                            </a:solidFill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941B15"/>
                    </a:solidFill>
                  </a:rPr>
                  <a:t>  </a:t>
                </a:r>
                <a:endParaRPr lang="en-GB" sz="2800" dirty="0">
                  <a:solidFill>
                    <a:srgbClr val="941B15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316" y="1976477"/>
                <a:ext cx="652743" cy="7042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1920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352840"/>
            <a:ext cx="792534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Statistics: Frequency polygon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1561"/>
            <a:ext cx="4734791" cy="2894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6567" y="2326594"/>
            <a:ext cx="4337433" cy="31514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203" y="207657"/>
            <a:ext cx="80989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frequency polygon has been drawn to show the data in the table.</a:t>
            </a:r>
          </a:p>
          <a:p>
            <a:r>
              <a:rPr lang="en-GB" sz="2800" dirty="0"/>
              <a:t>What mistake has been made?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203" y="1562536"/>
            <a:ext cx="8211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41B15"/>
                </a:solidFill>
              </a:rPr>
              <a:t>The frequencies should be plotted at the midpoints of the intervals.</a:t>
            </a:r>
          </a:p>
        </p:txBody>
      </p:sp>
    </p:spTree>
    <p:extLst>
      <p:ext uri="{BB962C8B-B14F-4D97-AF65-F5344CB8AC3E}">
        <p14:creationId xmlns:p14="http://schemas.microsoft.com/office/powerpoint/2010/main" val="95529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8" y="6352840"/>
            <a:ext cx="7925345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Statistics: Histogram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513" y="628676"/>
            <a:ext cx="84833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table shows the frequency densities of the ages of the members of an online book group.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Work out the percentage of the members aged over 60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406122" y="5016111"/>
            <a:ext cx="1371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41B15"/>
                </a:solidFill>
              </a:rPr>
              <a:t>46%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C73FBBA-DC0A-4F0A-BF92-CE37B431F5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0720072"/>
                  </p:ext>
                </p:extLst>
              </p:nvPr>
            </p:nvGraphicFramePr>
            <p:xfrm>
              <a:off x="1155609" y="1668303"/>
              <a:ext cx="4574191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80416">
                      <a:extLst>
                        <a:ext uri="{9D8B030D-6E8A-4147-A177-3AD203B41FA5}">
                          <a16:colId xmlns:a16="http://schemas.microsoft.com/office/drawing/2014/main" val="2849316570"/>
                        </a:ext>
                      </a:extLst>
                    </a:gridCol>
                    <a:gridCol w="2493775">
                      <a:extLst>
                        <a:ext uri="{9D8B030D-6E8A-4147-A177-3AD203B41FA5}">
                          <a16:colId xmlns:a16="http://schemas.microsoft.com/office/drawing/2014/main" val="4301612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Age,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GB" sz="2400" dirty="0"/>
                            <a:t>, years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Frequency density</a:t>
                          </a:r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00395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20&lt;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1.6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0458753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40&lt;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55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38354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55&lt;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2.4</a:t>
                          </a:r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97547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60&lt;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≤65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3.6</a:t>
                          </a:r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3031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65&lt;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oMath>
                            </m:oMathPara>
                          </a14:m>
                          <a:endParaRPr lang="en-GB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73006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C73FBBA-DC0A-4F0A-BF92-CE37B431F5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0720072"/>
                  </p:ext>
                </p:extLst>
              </p:nvPr>
            </p:nvGraphicFramePr>
            <p:xfrm>
              <a:off x="1155609" y="1668303"/>
              <a:ext cx="4574191" cy="27432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80416">
                      <a:extLst>
                        <a:ext uri="{9D8B030D-6E8A-4147-A177-3AD203B41FA5}">
                          <a16:colId xmlns:a16="http://schemas.microsoft.com/office/drawing/2014/main" val="2849316570"/>
                        </a:ext>
                      </a:extLst>
                    </a:gridCol>
                    <a:gridCol w="2493775">
                      <a:extLst>
                        <a:ext uri="{9D8B030D-6E8A-4147-A177-3AD203B41FA5}">
                          <a16:colId xmlns:a16="http://schemas.microsoft.com/office/drawing/2014/main" val="43016124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2" t="-9333" r="-120468" b="-5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Frequency density</a:t>
                          </a:r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003959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2" t="-109333" r="-120468" b="-43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1.6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0458753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2" t="-206579" r="-120468" b="-32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</a:t>
                          </a:r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9383545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2" t="-310667" r="-120468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2.4</a:t>
                          </a:r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2975474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2" t="-410667" r="-120468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3.6</a:t>
                          </a:r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2303131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92" t="-510667" r="-120468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3</a:t>
                          </a:r>
                          <a:endParaRPr lang="en-GB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730066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55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9BAA8A-3818-4634-8D37-DBB46B4D1176}"/>
                  </a:ext>
                </a:extLst>
              </p:cNvPr>
              <p:cNvSpPr/>
              <p:nvPr/>
            </p:nvSpPr>
            <p:spPr>
              <a:xfrm>
                <a:off x="667513" y="747373"/>
                <a:ext cx="7525511" cy="3298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 </a:t>
                </a:r>
              </a:p>
              <a:p>
                <a:pPr lvl="0"/>
                <a:endParaRPr lang="en-US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  <a:p>
                <a:pPr lvl="0"/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Find the upper bound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given that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4.5 to 1 decimal place and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3.67 to 3 significant figures</a:t>
                </a:r>
              </a:p>
              <a:p>
                <a:pPr lvl="0"/>
                <a:endParaRPr lang="en-US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  <a:p>
                <a:pPr lvl="0"/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W</a:t>
                </a: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rite all the figures on your calculator display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D9BAA8A-3818-4634-8D37-DBB46B4D1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747373"/>
                <a:ext cx="7525511" cy="3298211"/>
              </a:xfrm>
              <a:prstGeom prst="rect">
                <a:avLst/>
              </a:prstGeom>
              <a:blipFill>
                <a:blip r:embed="rId3"/>
                <a:stretch>
                  <a:fillRect l="-1702" b="-42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6639C3B4-9E49-49BB-B8B0-A62FAE2F313E}"/>
              </a:ext>
            </a:extLst>
          </p:cNvPr>
          <p:cNvSpPr/>
          <p:nvPr/>
        </p:nvSpPr>
        <p:spPr>
          <a:xfrm>
            <a:off x="166470" y="6311606"/>
            <a:ext cx="4562283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Number : Bounds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F4CE751-A9A0-4B10-A197-DFCA686DA15C}"/>
              </a:ext>
            </a:extLst>
          </p:cNvPr>
          <p:cNvSpPr txBox="1"/>
          <p:nvPr/>
        </p:nvSpPr>
        <p:spPr>
          <a:xfrm>
            <a:off x="819005" y="4393765"/>
            <a:ext cx="2377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2800" dirty="0">
                <a:solidFill>
                  <a:srgbClr val="941B15"/>
                </a:solidFill>
                <a:latin typeface="Calibri" panose="020F0502020204030204"/>
              </a:rPr>
              <a:t>1.241473397…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496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9BAA8A-3818-4634-8D37-DBB46B4D1176}"/>
              </a:ext>
            </a:extLst>
          </p:cNvPr>
          <p:cNvSpPr/>
          <p:nvPr/>
        </p:nvSpPr>
        <p:spPr>
          <a:xfrm>
            <a:off x="667513" y="747373"/>
            <a:ext cx="81203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</a:rPr>
              <a:t>A code has four digits, each from 0 to 9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None of the digits in the code are repeated.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</a:rPr>
              <a:t>How many possible codes are there?</a:t>
            </a:r>
            <a:endParaRPr lang="en-GB" sz="2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6639C3B4-9E49-49BB-B8B0-A62FAE2F313E}"/>
              </a:ext>
            </a:extLst>
          </p:cNvPr>
          <p:cNvSpPr/>
          <p:nvPr/>
        </p:nvSpPr>
        <p:spPr>
          <a:xfrm>
            <a:off x="166471" y="6425410"/>
            <a:ext cx="3977358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Number : Product rule for counting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9BAA8A-3818-4634-8D37-DBB46B4D1176}"/>
              </a:ext>
            </a:extLst>
          </p:cNvPr>
          <p:cNvSpPr/>
          <p:nvPr/>
        </p:nvSpPr>
        <p:spPr>
          <a:xfrm>
            <a:off x="7416997" y="1627753"/>
            <a:ext cx="1059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srgbClr val="941B15"/>
                </a:solidFill>
                <a:latin typeface="Calibri" panose="020F0502020204030204" pitchFamily="34" charset="0"/>
              </a:rPr>
              <a:t>5040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23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/>
              <p:nvPr/>
            </p:nvSpPr>
            <p:spPr>
              <a:xfrm>
                <a:off x="757514" y="557393"/>
                <a:ext cx="72654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÷2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14" y="557393"/>
                <a:ext cx="7265407" cy="523220"/>
              </a:xfrm>
              <a:prstGeom prst="rect">
                <a:avLst/>
              </a:prstGeom>
              <a:blipFill>
                <a:blip r:embed="rId3"/>
                <a:stretch>
                  <a:fillRect l="-1678" t="-9302" b="-337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70" y="6425410"/>
            <a:ext cx="3810544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Algebra : Simplification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82344B-40D0-471C-895C-98B4B93A48A5}"/>
                  </a:ext>
                </a:extLst>
              </p:cNvPr>
              <p:cNvSpPr txBox="1"/>
              <p:nvPr/>
            </p:nvSpPr>
            <p:spPr>
              <a:xfrm>
                <a:off x="5843523" y="603867"/>
                <a:ext cx="11919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2204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941B15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rgbClr val="941B15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rgbClr val="941B15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82344B-40D0-471C-895C-98B4B93A48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3523" y="603867"/>
                <a:ext cx="119199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316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/>
              <p:nvPr/>
            </p:nvSpPr>
            <p:spPr>
              <a:xfrm>
                <a:off x="757514" y="557393"/>
                <a:ext cx="726540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Expand and simplify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  <m:d>
                      <m:dPr>
                        <m:ctrlP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+2(7−2</m:t>
                    </m:r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pPr lvl="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14" y="557393"/>
                <a:ext cx="7265407" cy="954107"/>
              </a:xfrm>
              <a:prstGeom prst="rect">
                <a:avLst/>
              </a:prstGeom>
              <a:blipFill>
                <a:blip r:embed="rId3"/>
                <a:stretch>
                  <a:fillRect l="-1678" t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4119283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Algebra : Expand brackets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9BAA8A-3818-4634-8D37-DBB46B4D1176}"/>
                  </a:ext>
                </a:extLst>
              </p:cNvPr>
              <p:cNvSpPr/>
              <p:nvPr/>
            </p:nvSpPr>
            <p:spPr>
              <a:xfrm>
                <a:off x="3849047" y="1511500"/>
                <a:ext cx="148334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29+</m:t>
                    </m:r>
                    <m:r>
                      <a:rPr lang="en-US" sz="2800" i="1" dirty="0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800" b="0" i="1" dirty="0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941B15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D9BAA8A-3818-4634-8D37-DBB46B4D1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9047" y="1511500"/>
                <a:ext cx="148334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6745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4483662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Algebra : Substitute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/>
              <p:nvPr/>
            </p:nvSpPr>
            <p:spPr>
              <a:xfrm>
                <a:off x="-1818441" y="935316"/>
                <a:ext cx="7265407" cy="8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GB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18441" y="935316"/>
                <a:ext cx="7265407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/>
              <p:nvPr/>
            </p:nvSpPr>
            <p:spPr>
              <a:xfrm>
                <a:off x="6500192" y="2532532"/>
                <a:ext cx="174241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941B15"/>
                        </a:solidFill>
                        <a:latin typeface="Cambria Math" panose="02040503050406030204" pitchFamily="18" charset="0"/>
                      </a:rPr>
                      <m:t>137.5</m:t>
                    </m:r>
                  </m:oMath>
                </a14:m>
                <a:r>
                  <a:rPr lang="en-GB" sz="2800" dirty="0">
                    <a:solidFill>
                      <a:srgbClr val="941B15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92" y="2532532"/>
                <a:ext cx="174241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235EC3A-68C3-4287-A0F7-4F7A83223CF6}"/>
                  </a:ext>
                </a:extLst>
              </p:cNvPr>
              <p:cNvSpPr/>
              <p:nvPr/>
            </p:nvSpPr>
            <p:spPr>
              <a:xfrm>
                <a:off x="757515" y="1899969"/>
                <a:ext cx="833011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=3, 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=9.8</m:t>
                    </m:r>
                  </m:oMath>
                </a14:m>
                <a:r>
                  <a:rPr lang="en-GB" sz="2800" b="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sz="2800" b="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235EC3A-68C3-4287-A0F7-4F7A83223C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15" y="1899969"/>
                <a:ext cx="8330118" cy="523220"/>
              </a:xfrm>
              <a:prstGeom prst="rect">
                <a:avLst/>
              </a:prstGeom>
              <a:blipFill>
                <a:blip r:embed="rId5"/>
                <a:stretch>
                  <a:fillRect l="-1463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3387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4351122D-D2BD-4A60-81D4-8E4D29685ECF}"/>
              </a:ext>
            </a:extLst>
          </p:cNvPr>
          <p:cNvSpPr/>
          <p:nvPr/>
        </p:nvSpPr>
        <p:spPr>
          <a:xfrm>
            <a:off x="166469" y="6425410"/>
            <a:ext cx="5177968" cy="323663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Algebra : Difference of two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/>
              <p:nvPr/>
            </p:nvSpPr>
            <p:spPr>
              <a:xfrm>
                <a:off x="757514" y="557393"/>
                <a:ext cx="726540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Factorise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25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−9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F622DB7-60E9-412B-8D54-C470B63527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14" y="557393"/>
                <a:ext cx="7265407" cy="523220"/>
              </a:xfrm>
              <a:prstGeom prst="rect">
                <a:avLst/>
              </a:prstGeom>
              <a:blipFill>
                <a:blip r:embed="rId3"/>
                <a:stretch>
                  <a:fillRect l="-1678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D9BAA8A-3818-4634-8D37-DBB46B4D1176}"/>
                  </a:ext>
                </a:extLst>
              </p:cNvPr>
              <p:cNvSpPr/>
              <p:nvPr/>
            </p:nvSpPr>
            <p:spPr>
              <a:xfrm>
                <a:off x="4647637" y="557393"/>
                <a:ext cx="402037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d>
                      <m:dPr>
                        <m:ctrlPr>
                          <a:rPr lang="en-GB" sz="2800" b="0" i="1" smtClean="0">
                            <a:solidFill>
                              <a:srgbClr val="941B1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941B15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solidFill>
                              <a:srgbClr val="941B1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rgbClr val="941B15"/>
                            </a:solidFill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a:rPr lang="en-US" sz="2800" b="0" i="1" smtClean="0">
                            <a:solidFill>
                              <a:srgbClr val="941B15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d>
                      <m:dPr>
                        <m:ctrlPr>
                          <a:rPr lang="en-GB" sz="2800" b="0" i="1" smtClean="0">
                            <a:solidFill>
                              <a:srgbClr val="941B1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941B15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solidFill>
                              <a:srgbClr val="941B15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2800" b="0" i="1" smtClean="0">
                            <a:solidFill>
                              <a:srgbClr val="941B15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en-US" sz="2800" b="0" i="1" smtClean="0">
                            <a:solidFill>
                              <a:srgbClr val="941B15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941B15"/>
                    </a:solidFill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D9BAA8A-3818-4634-8D37-DBB46B4D11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637" y="557393"/>
                <a:ext cx="402037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51544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0.7|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0.7|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0.7|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10.7|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D2F9859A692143A7D8C5546DD2C295" ma:contentTypeVersion="16" ma:contentTypeDescription="Create a new document." ma:contentTypeScope="" ma:versionID="cb7457dbf3b42d30d7ff34203e0ef691">
  <xsd:schema xmlns:xsd="http://www.w3.org/2001/XMLSchema" xmlns:xs="http://www.w3.org/2001/XMLSchema" xmlns:p="http://schemas.microsoft.com/office/2006/metadata/properties" xmlns:ns2="8fba47cf-d4c2-4342-84d4-550bc2b4b2fe" xmlns:ns3="94a41c2b-c9a4-4155-9cd3-2586bd5a7cc7" targetNamespace="http://schemas.microsoft.com/office/2006/metadata/properties" ma:root="true" ma:fieldsID="23d358e25c49068e52d3defcc7a394dd" ns2:_="" ns3:_="">
    <xsd:import namespace="8fba47cf-d4c2-4342-84d4-550bc2b4b2fe"/>
    <xsd:import namespace="94a41c2b-c9a4-4155-9cd3-2586bd5a7c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a47cf-d4c2-4342-84d4-550bc2b4b2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f6fa8a1-5366-4e14-9289-3190a886ef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41c2b-c9a4-4155-9cd3-2586bd5a7cc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2a2fd98-abde-4eda-a0c8-c6b46a7fc673}" ma:internalName="TaxCatchAll" ma:showField="CatchAllData" ma:web="94a41c2b-c9a4-4155-9cd3-2586bd5a7c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a41c2b-c9a4-4155-9cd3-2586bd5a7cc7" xsi:nil="true"/>
    <lcf76f155ced4ddcb4097134ff3c332f xmlns="8fba47cf-d4c2-4342-84d4-550bc2b4b2f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4B22EA-5BBB-468E-AFBD-411352482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a47cf-d4c2-4342-84d4-550bc2b4b2fe"/>
    <ds:schemaRef ds:uri="94a41c2b-c9a4-4155-9cd3-2586bd5a7c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microsoft.com/office/2006/documentManagement/types"/>
    <ds:schemaRef ds:uri="2c906d8d-99be-4407-aa03-d43c7b68d295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d1300534-ca9f-478b-a414-5dcf7f63c6ca"/>
    <ds:schemaRef ds:uri="http://schemas.microsoft.com/office/2006/metadata/properties"/>
    <ds:schemaRef ds:uri="http://purl.org/dc/dcmitype/"/>
    <ds:schemaRef ds:uri="94a41c2b-c9a4-4155-9cd3-2586bd5a7cc7"/>
    <ds:schemaRef ds:uri="8fba47cf-d4c2-4342-84d4-550bc2b4b2f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1162</Words>
  <Application>Microsoft Office PowerPoint</Application>
  <PresentationFormat>On-screen Show (4:3)</PresentationFormat>
  <Paragraphs>232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34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Mat Cooper</cp:lastModifiedBy>
  <cp:revision>406</cp:revision>
  <dcterms:created xsi:type="dcterms:W3CDTF">2019-07-05T11:02:13Z</dcterms:created>
  <dcterms:modified xsi:type="dcterms:W3CDTF">2022-06-07T14:02:06Z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0x010100E0D2F9859A692143A7D8C5546DD2C295</vt:lpwstr>
  </property>
</Properties>
</file>